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301" r:id="rId2"/>
    <p:sldId id="306" r:id="rId3"/>
    <p:sldId id="313" r:id="rId4"/>
    <p:sldId id="312" r:id="rId5"/>
    <p:sldId id="322" r:id="rId6"/>
    <p:sldId id="307" r:id="rId7"/>
    <p:sldId id="326" r:id="rId8"/>
    <p:sldId id="327" r:id="rId9"/>
    <p:sldId id="328" r:id="rId10"/>
    <p:sldId id="323" r:id="rId11"/>
    <p:sldId id="310" r:id="rId12"/>
    <p:sldId id="34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7B8"/>
    <a:srgbClr val="76D6FF"/>
    <a:srgbClr val="C5E0B4"/>
    <a:srgbClr val="2449B9"/>
    <a:srgbClr val="96CEDD"/>
    <a:srgbClr val="31A0BE"/>
    <a:srgbClr val="FF9300"/>
    <a:srgbClr val="FF7E79"/>
    <a:srgbClr val="FF40FF"/>
    <a:srgbClr val="59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6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660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BBEF-A969-497B-9436-67D764C5F071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B18-C290-4C01-A3BD-475303E3C7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9192-DADD-7349-A246-96A57FA8A64A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553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9192-DADD-7349-A246-96A57FA8A64A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43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9192-DADD-7349-A246-96A57FA8A64A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0742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9192-DADD-7349-A246-96A57FA8A64A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260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../../LOGO_derivacoes8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4191" y="211250"/>
            <a:ext cx="4049213" cy="143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  <a:endParaRPr lang="en-US" dirty="0"/>
          </a:p>
        </p:txBody>
      </p:sp>
      <p:sp>
        <p:nvSpPr>
          <p:cNvPr id="14" name="Marcador de Posição da Imagem 13">
            <a:extLst>
              <a:ext uri="{FF2B5EF4-FFF2-40B4-BE49-F238E27FC236}">
                <a16:creationId xmlns="" xmlns:a16="http://schemas.microsoft.com/office/drawing/2014/main" id="{075C0922-4E89-4D0E-B07D-63DF209689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71600" y="5199797"/>
            <a:ext cx="2913797" cy="14469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Logo of your institution</a:t>
            </a:r>
          </a:p>
        </p:txBody>
      </p:sp>
    </p:spTree>
    <p:extLst>
      <p:ext uri="{BB962C8B-B14F-4D97-AF65-F5344CB8AC3E}">
        <p14:creationId xmlns:p14="http://schemas.microsoft.com/office/powerpoint/2010/main" val="27082242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473C8A4-A1A4-4676-89AE-A9108447B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473C8A4-A1A4-4676-89AE-A9108447B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885019C-869F-4213-B927-6D0341E50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lang="pt-PT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115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A63D659-86FF-4CDE-A99A-BF09780DE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C8E7B60-9344-4E24-9E54-D33BB1897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1B3EF93-5350-4066-A111-2E8CCB1BB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6F817AD-D83C-4DD3-811E-49B439972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B2597307-4DD8-405D-B37E-A570217F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96FDC817-6520-4FB2-8420-F91E83FA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7" y="248515"/>
            <a:ext cx="1102441" cy="1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2-HD-BTM.png">
            <a:extLst>
              <a:ext uri="{FF2B5EF4-FFF2-40B4-BE49-F238E27FC236}">
                <a16:creationId xmlns="" xmlns:a16="http://schemas.microsoft.com/office/drawing/2014/main" id="{FACFE797-925E-4955-B1BC-E8BF2FC6C8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14" name="Marcador de Posição do Texto 21">
            <a:extLst>
              <a:ext uri="{FF2B5EF4-FFF2-40B4-BE49-F238E27FC236}">
                <a16:creationId xmlns="" xmlns:a16="http://schemas.microsoft.com/office/drawing/2014/main" id="{959F62E0-66E0-4B76-B5ED-074319838FE0}"/>
              </a:ext>
            </a:extLst>
          </p:cNvPr>
          <p:cNvSpPr txBox="1">
            <a:spLocks/>
          </p:cNvSpPr>
          <p:nvPr userDrawn="1"/>
        </p:nvSpPr>
        <p:spPr>
          <a:xfrm>
            <a:off x="4435522" y="6373795"/>
            <a:ext cx="6556375" cy="272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lang="en-GB" sz="1000" kern="12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lang="en-GB" sz="1000" kern="120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0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ERVO Meeting, University of Hamburg (Germany), 13 June 2019</a:t>
            </a:r>
            <a:endParaRPr lang="it-IT" sz="10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0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all" baseline="0" dirty="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mailto:giuseppe.magnifico@cnr.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iuseppe.magnifico@emso-eu.or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10" Type="http://schemas.openxmlformats.org/officeDocument/2006/relationships/image" Target="../media/image19.tiff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19.tiff"/><Relationship Id="rId5" Type="http://schemas.microsoft.com/office/2007/relationships/hdphoto" Target="../media/hdphoto7.wdp"/><Relationship Id="rId10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CABE396E-8D78-4B8A-99D2-07053050BF0D}"/>
              </a:ext>
            </a:extLst>
          </p:cNvPr>
          <p:cNvSpPr txBox="1">
            <a:spLocks/>
          </p:cNvSpPr>
          <p:nvPr/>
        </p:nvSpPr>
        <p:spPr>
          <a:xfrm>
            <a:off x="891153" y="2113370"/>
            <a:ext cx="10558377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baseline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300" b="1" cap="none" dirty="0"/>
              <a:t>Toward a long-term TA system of Research Vessels</a:t>
            </a:r>
          </a:p>
          <a:p>
            <a:pPr algn="ctr">
              <a:lnSpc>
                <a:spcPct val="120000"/>
              </a:lnSpc>
            </a:pPr>
            <a:r>
              <a:rPr lang="en-GB" sz="2500" i="1" cap="none" dirty="0" err="1"/>
              <a:t>prelimary</a:t>
            </a:r>
            <a:r>
              <a:rPr lang="en-GB" sz="2500" i="1" cap="none" dirty="0"/>
              <a:t> results of the SWOT analysis on the legal frameworks</a:t>
            </a:r>
          </a:p>
        </p:txBody>
      </p:sp>
      <p:pic>
        <p:nvPicPr>
          <p:cNvPr id="4" name="Segnaposto immagine 8"/>
          <p:cNvPicPr preferRelativeResize="0">
            <a:picLocks noGrp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863" y="5039936"/>
            <a:ext cx="1805940" cy="121726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21" y="430173"/>
            <a:ext cx="1829661" cy="8968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12" y="295910"/>
            <a:ext cx="1165421" cy="11654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388" y="5378297"/>
            <a:ext cx="944182" cy="878902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CD869247-390E-4F29-94E2-65D84D8F0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5865"/>
            <a:ext cx="9448800" cy="937177"/>
          </a:xfrm>
        </p:spPr>
        <p:txBody>
          <a:bodyPr>
            <a:normAutofit/>
          </a:bodyPr>
          <a:lstStyle/>
          <a:p>
            <a:r>
              <a:rPr lang="en-US" b="1" dirty="0"/>
              <a:t>Lorenza Evangelista </a:t>
            </a:r>
            <a:r>
              <a:rPr lang="en-US" dirty="0"/>
              <a:t>&amp; Giuseppe </a:t>
            </a:r>
            <a:r>
              <a:rPr lang="en-US" dirty="0" err="1"/>
              <a:t>Magnifico</a:t>
            </a:r>
            <a:endParaRPr lang="en-US" dirty="0"/>
          </a:p>
          <a:p>
            <a:r>
              <a:rPr lang="en-US" sz="1300" b="1" i="1" dirty="0">
                <a:hlinkClick r:id="rId6"/>
              </a:rPr>
              <a:t>lorenza.evangelista@cnr.it</a:t>
            </a:r>
            <a:r>
              <a:rPr lang="en-US" sz="1300" i="1" dirty="0">
                <a:hlinkClick r:id="rId6"/>
              </a:rPr>
              <a:t>, giuseppe.magnifico@emso-eu.org</a:t>
            </a:r>
            <a:r>
              <a:rPr lang="en-US" sz="1300" i="1" dirty="0"/>
              <a:t>, </a:t>
            </a:r>
            <a:r>
              <a:rPr lang="en-US" sz="1300" i="1" dirty="0">
                <a:hlinkClick r:id="rId7"/>
              </a:rPr>
              <a:t>giuseppe.magnifico@cnr.it</a:t>
            </a:r>
            <a:endParaRPr lang="en-US" sz="1300" i="1" dirty="0"/>
          </a:p>
          <a:p>
            <a:endParaRPr lang="en-US" sz="1300" i="1" dirty="0"/>
          </a:p>
          <a:p>
            <a:endParaRPr lang="en-US" sz="1300" i="1" dirty="0"/>
          </a:p>
          <a:p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3405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B22CA2BD-046D-9B44-9B1C-2B868427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006" y="-227861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/>
              <a:t>ON-GOING ACTIVITIES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i="1" cap="none" dirty="0"/>
              <a:t>Cost Benefit Analysis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61CBDF6A-F4A4-FD47-B628-DA2474A62CFE}"/>
              </a:ext>
            </a:extLst>
          </p:cNvPr>
          <p:cNvGrpSpPr/>
          <p:nvPr/>
        </p:nvGrpSpPr>
        <p:grpSpPr>
          <a:xfrm>
            <a:off x="1512124" y="934538"/>
            <a:ext cx="9167751" cy="4658740"/>
            <a:chOff x="1282536" y="642673"/>
            <a:chExt cx="10059802" cy="5177395"/>
          </a:xfrm>
        </p:grpSpPr>
        <p:pic>
          <p:nvPicPr>
            <p:cNvPr id="2" name="Immagine 1" descr="../../../../../../../../Users/lorenza/Desktop/Schermata%20201">
              <a:extLst>
                <a:ext uri="{FF2B5EF4-FFF2-40B4-BE49-F238E27FC236}">
                  <a16:creationId xmlns="" xmlns:a16="http://schemas.microsoft.com/office/drawing/2014/main" id="{56B0D9CF-9A42-6F4B-8077-02E0B334668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82536" y="642673"/>
              <a:ext cx="10059802" cy="5177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462229B-20B9-0C4B-B64E-A4FEDD3D7B45}"/>
                </a:ext>
              </a:extLst>
            </p:cNvPr>
            <p:cNvSpPr/>
            <p:nvPr/>
          </p:nvSpPr>
          <p:spPr>
            <a:xfrm>
              <a:off x="5615874" y="2605543"/>
              <a:ext cx="1151906" cy="510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FBDDBB0-7DE2-5940-977A-C4479910F1A6}"/>
                </a:ext>
              </a:extLst>
            </p:cNvPr>
            <p:cNvSpPr/>
            <p:nvPr/>
          </p:nvSpPr>
          <p:spPr>
            <a:xfrm>
              <a:off x="5602843" y="3385169"/>
              <a:ext cx="1508166" cy="510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F345287B-96AB-7249-B012-F360852306E6}"/>
                </a:ext>
              </a:extLst>
            </p:cNvPr>
            <p:cNvSpPr/>
            <p:nvPr/>
          </p:nvSpPr>
          <p:spPr>
            <a:xfrm>
              <a:off x="5569527" y="4177992"/>
              <a:ext cx="2398815" cy="310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890EA28-214F-C545-AEA3-C7873907E367}"/>
              </a:ext>
            </a:extLst>
          </p:cNvPr>
          <p:cNvSpPr/>
          <p:nvPr/>
        </p:nvSpPr>
        <p:spPr>
          <a:xfrm>
            <a:off x="8022701" y="5593278"/>
            <a:ext cx="1769424" cy="534389"/>
          </a:xfrm>
          <a:prstGeom prst="rect">
            <a:avLst/>
          </a:prstGeom>
          <a:solidFill>
            <a:srgbClr val="FFC000">
              <a:alpha val="42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not having EFs+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B18C34A-7841-0744-B05C-F1CE65D161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346" y="2062438"/>
            <a:ext cx="2679722" cy="26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2846363" y="4468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baseline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NEXT STEPS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084AFA7-BD23-1F4C-B9EC-AF5424D91CA9}"/>
              </a:ext>
            </a:extLst>
          </p:cNvPr>
          <p:cNvSpPr/>
          <p:nvPr/>
        </p:nvSpPr>
        <p:spPr>
          <a:xfrm>
            <a:off x="578923" y="1772789"/>
            <a:ext cx="11751128" cy="406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Draft criteria</a:t>
            </a:r>
            <a:r>
              <a:rPr lang="en-GB" sz="21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1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for the selection of a possible legal model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B0F0"/>
                </a:solidFill>
                <a:latin typeface="Arial" charset="0"/>
                <a:cs typeface="Arial" charset="0"/>
              </a:rPr>
              <a:t>Review of the criteria and selection of possible legal models and SWOT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B0F0"/>
                </a:solidFill>
                <a:latin typeface="Arial" charset="0"/>
                <a:cs typeface="Arial" charset="0"/>
              </a:rPr>
              <a:t>Preliminary CBA analysis by November, 2019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Share previous results outside the EFs+ consortium</a:t>
            </a:r>
          </a:p>
          <a:p>
            <a:pPr marL="1364615" marR="358775" lvl="1" indent="-457200" algn="just">
              <a:spcBef>
                <a:spcPts val="1200"/>
              </a:spcBef>
              <a:buFont typeface="Arial"/>
              <a:buChar char="•"/>
            </a:pPr>
            <a:r>
              <a:rPr lang="en-GB" sz="2100" b="1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1-day (?) WP8 meeting</a:t>
            </a:r>
            <a:r>
              <a:rPr lang="en-GB" sz="2100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(mid/end November 2019, Rome/Italy? Other proposals? Side-event held back-to-back with other relevant international/European events or EFs+ meetings, WP5?)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Review of the SWOT and CBA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1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Draft SWOT </a:t>
            </a:r>
            <a:r>
              <a:rPr lang="en-GB" sz="21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and CBA </a:t>
            </a:r>
            <a:r>
              <a:rPr lang="en-GB" sz="21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analysis to be presented at the first </a:t>
            </a:r>
            <a:r>
              <a:rPr lang="en-GB" sz="2100" dirty="0" err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Eurofleets</a:t>
            </a:r>
            <a:r>
              <a:rPr lang="en-GB" sz="21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+ GA</a:t>
            </a:r>
          </a:p>
        </p:txBody>
      </p:sp>
    </p:spTree>
    <p:extLst>
      <p:ext uri="{BB962C8B-B14F-4D97-AF65-F5344CB8AC3E}">
        <p14:creationId xmlns:p14="http://schemas.microsoft.com/office/powerpoint/2010/main" val="2901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2782486"/>
            <a:ext cx="1105561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baseline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Thank your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28999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87" y="1353590"/>
            <a:ext cx="9410455" cy="4959310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38615" y="-245878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2800" dirty="0"/>
              <a:t>Toward a </a:t>
            </a:r>
            <a:r>
              <a:rPr lang="en-GB" sz="2800" b="1" dirty="0"/>
              <a:t>long-term sustainable FLEETS </a:t>
            </a:r>
            <a:r>
              <a:rPr lang="en-GB" sz="2800" dirty="0"/>
              <a:t>coordination PLATFORM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ACE4212A-BB1E-594D-9FB1-DF025C794006}"/>
              </a:ext>
            </a:extLst>
          </p:cNvPr>
          <p:cNvGrpSpPr/>
          <p:nvPr/>
        </p:nvGrpSpPr>
        <p:grpSpPr>
          <a:xfrm>
            <a:off x="2514013" y="5251303"/>
            <a:ext cx="7052883" cy="855657"/>
            <a:chOff x="2514013" y="5251303"/>
            <a:chExt cx="7052883" cy="855657"/>
          </a:xfrm>
        </p:grpSpPr>
        <p:sp>
          <p:nvSpPr>
            <p:cNvPr id="58" name="Rettangolo arrotondato 57"/>
            <p:cNvSpPr/>
            <p:nvPr/>
          </p:nvSpPr>
          <p:spPr>
            <a:xfrm>
              <a:off x="2514013" y="5251303"/>
              <a:ext cx="7052883" cy="855657"/>
            </a:xfrm>
            <a:prstGeom prst="round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3484674" y="5417521"/>
              <a:ext cx="600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Access to Research Vessels and LEXI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="" xmlns:a16="http://schemas.microsoft.com/office/drawing/2014/main" id="{C09272A8-BF1D-8D43-AAD7-0352793E6240}"/>
              </a:ext>
            </a:extLst>
          </p:cNvPr>
          <p:cNvGrpSpPr/>
          <p:nvPr/>
        </p:nvGrpSpPr>
        <p:grpSpPr>
          <a:xfrm>
            <a:off x="2500126" y="1683048"/>
            <a:ext cx="2024622" cy="3473737"/>
            <a:chOff x="2500126" y="1683048"/>
            <a:chExt cx="2024622" cy="3473737"/>
          </a:xfrm>
        </p:grpSpPr>
        <p:sp>
          <p:nvSpPr>
            <p:cNvPr id="55" name="Rettangolo con angoli arrotondati sullo stesso lato 54"/>
            <p:cNvSpPr/>
            <p:nvPr/>
          </p:nvSpPr>
          <p:spPr>
            <a:xfrm>
              <a:off x="2514014" y="1683048"/>
              <a:ext cx="1802310" cy="867670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548460" y="1945158"/>
              <a:ext cx="174997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Best Use </a:t>
              </a:r>
            </a:p>
          </p:txBody>
        </p:sp>
        <p:sp>
          <p:nvSpPr>
            <p:cNvPr id="57" name="Rettangolo con angoli arrotondati sullo stesso lato 56"/>
            <p:cNvSpPr/>
            <p:nvPr/>
          </p:nvSpPr>
          <p:spPr>
            <a:xfrm rot="10800000">
              <a:off x="2514010" y="3814919"/>
              <a:ext cx="1848617" cy="1341866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isultati immagini per Collaboration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649" y="2739096"/>
              <a:ext cx="901741" cy="90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>
              <a:extLst>
                <a:ext uri="{FF2B5EF4-FFF2-40B4-BE49-F238E27FC236}">
                  <a16:creationId xmlns="" xmlns:a16="http://schemas.microsoft.com/office/drawing/2014/main" id="{65E9B6EE-EF75-CC41-B313-FABB3C4FD3B3}"/>
                </a:ext>
              </a:extLst>
            </p:cNvPr>
            <p:cNvSpPr txBox="1"/>
            <p:nvPr/>
          </p:nvSpPr>
          <p:spPr>
            <a:xfrm>
              <a:off x="2500126" y="3826751"/>
              <a:ext cx="2024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Sharing: </a:t>
              </a:r>
            </a:p>
            <a:p>
              <a:pPr marL="176400" indent="-285750" algn="just">
                <a:buFont typeface="Wingdings" pitchFamily="2" charset="2"/>
                <a:buChar char="ü"/>
              </a:pPr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best  practice</a:t>
              </a:r>
            </a:p>
            <a:p>
              <a:pPr marL="176400" indent="-285750" algn="just">
                <a:buFont typeface="Wingdings" pitchFamily="2" charset="2"/>
                <a:buChar char="ü"/>
              </a:pPr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Planning tools</a:t>
              </a:r>
            </a:p>
            <a:p>
              <a:pPr marL="176400" indent="-285750" algn="just">
                <a:buFont typeface="Wingdings" pitchFamily="2" charset="2"/>
                <a:buChar char="ü"/>
              </a:pPr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annual cruise </a:t>
              </a:r>
              <a:r>
                <a:rPr lang="en-GB" sz="1400" dirty="0" err="1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progr</a:t>
              </a:r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.</a:t>
              </a: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E245C555-BA66-4A4E-B3A5-A34B796BDD36}"/>
              </a:ext>
            </a:extLst>
          </p:cNvPr>
          <p:cNvSpPr txBox="1"/>
          <p:nvPr/>
        </p:nvSpPr>
        <p:spPr>
          <a:xfrm>
            <a:off x="2530666" y="4698304"/>
            <a:ext cx="202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Managerial skills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68A376EB-EE0D-5149-A0A5-DD5509D96550}"/>
              </a:ext>
            </a:extLst>
          </p:cNvPr>
          <p:cNvGrpSpPr/>
          <p:nvPr/>
        </p:nvGrpSpPr>
        <p:grpSpPr>
          <a:xfrm>
            <a:off x="4408387" y="1664802"/>
            <a:ext cx="1749971" cy="3496003"/>
            <a:chOff x="4408387" y="1664802"/>
            <a:chExt cx="1749971" cy="3496003"/>
          </a:xfrm>
        </p:grpSpPr>
        <p:sp>
          <p:nvSpPr>
            <p:cNvPr id="47" name="Rettangolo con angoli arrotondati sullo stesso lato 46"/>
            <p:cNvSpPr/>
            <p:nvPr/>
          </p:nvSpPr>
          <p:spPr>
            <a:xfrm>
              <a:off x="4560429" y="1664802"/>
              <a:ext cx="1412727" cy="867670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ttangolo con angoli arrotondati sullo stesso lato 48"/>
            <p:cNvSpPr/>
            <p:nvPr/>
          </p:nvSpPr>
          <p:spPr>
            <a:xfrm rot="10800000">
              <a:off x="4560428" y="3818939"/>
              <a:ext cx="1412728" cy="1341866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026" y="2616401"/>
              <a:ext cx="1008477" cy="1089765"/>
            </a:xfrm>
            <a:prstGeom prst="rect">
              <a:avLst/>
            </a:prstGeom>
          </p:spPr>
        </p:pic>
        <p:sp>
          <p:nvSpPr>
            <p:cNvPr id="84" name="CasellaDiTesto 83"/>
            <p:cNvSpPr txBox="1"/>
            <p:nvPr/>
          </p:nvSpPr>
          <p:spPr>
            <a:xfrm>
              <a:off x="4408387" y="1814322"/>
              <a:ext cx="17499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Data for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Science and 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European Directives </a:t>
              </a:r>
            </a:p>
            <a:p>
              <a:pPr algn="ctr"/>
              <a:endParaRPr lang="en-GB" sz="15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="" xmlns:a16="http://schemas.microsoft.com/office/drawing/2014/main" id="{E87180B1-64E7-A24D-AA09-BDA85121A4C1}"/>
                </a:ext>
              </a:extLst>
            </p:cNvPr>
            <p:cNvSpPr txBox="1"/>
            <p:nvPr/>
          </p:nvSpPr>
          <p:spPr>
            <a:xfrm>
              <a:off x="4546545" y="3826751"/>
              <a:ext cx="152405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Global changes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MSFD 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WFD 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DCF 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SDG14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9C7E8EF7-FED5-4641-BD47-95F2AC88F33B}"/>
              </a:ext>
            </a:extLst>
          </p:cNvPr>
          <p:cNvGrpSpPr/>
          <p:nvPr/>
        </p:nvGrpSpPr>
        <p:grpSpPr>
          <a:xfrm>
            <a:off x="6027896" y="1664802"/>
            <a:ext cx="1749971" cy="3485274"/>
            <a:chOff x="6027896" y="1664802"/>
            <a:chExt cx="1749971" cy="3485274"/>
          </a:xfrm>
        </p:grpSpPr>
        <p:sp>
          <p:nvSpPr>
            <p:cNvPr id="43" name="Rettangolo con angoli arrotondati sullo stesso lato 42"/>
            <p:cNvSpPr/>
            <p:nvPr/>
          </p:nvSpPr>
          <p:spPr>
            <a:xfrm>
              <a:off x="6195609" y="1664802"/>
              <a:ext cx="1469281" cy="867670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027896" y="1814322"/>
              <a:ext cx="17499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Technical </a:t>
              </a:r>
            </a:p>
            <a:p>
              <a:pPr algn="ctr"/>
              <a:r>
                <a:rPr lang="en-GB" sz="15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Innovation</a:t>
              </a:r>
            </a:p>
          </p:txBody>
        </p:sp>
        <p:sp>
          <p:nvSpPr>
            <p:cNvPr id="45" name="Rettangolo con angoli arrotondati sullo stesso lato 44"/>
            <p:cNvSpPr/>
            <p:nvPr/>
          </p:nvSpPr>
          <p:spPr>
            <a:xfrm rot="10800000">
              <a:off x="6195605" y="3800406"/>
              <a:ext cx="1469281" cy="1349670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1470" y="2569474"/>
              <a:ext cx="1132435" cy="1132435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="" xmlns:a16="http://schemas.microsoft.com/office/drawing/2014/main" id="{70F30C92-8272-3E43-9729-108EA5AA69EC}"/>
                </a:ext>
              </a:extLst>
            </p:cNvPr>
            <p:cNvSpPr txBox="1"/>
            <p:nvPr/>
          </p:nvSpPr>
          <p:spPr>
            <a:xfrm>
              <a:off x="6204189" y="3826751"/>
              <a:ext cx="152405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Ship design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AUVs and ROV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Ocean Observing system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Telepresence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42B8DD3A-A5E3-C346-B330-79DF59237BA8}"/>
              </a:ext>
            </a:extLst>
          </p:cNvPr>
          <p:cNvGrpSpPr/>
          <p:nvPr/>
        </p:nvGrpSpPr>
        <p:grpSpPr>
          <a:xfrm>
            <a:off x="7797729" y="1672906"/>
            <a:ext cx="1769167" cy="3501936"/>
            <a:chOff x="7797729" y="1672906"/>
            <a:chExt cx="1769167" cy="3501936"/>
          </a:xfrm>
        </p:grpSpPr>
        <p:sp>
          <p:nvSpPr>
            <p:cNvPr id="61" name="Rettangolo con angoli arrotondati sullo stesso lato 60"/>
            <p:cNvSpPr/>
            <p:nvPr/>
          </p:nvSpPr>
          <p:spPr>
            <a:xfrm>
              <a:off x="7815191" y="1672906"/>
              <a:ext cx="1751705" cy="867670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ttangolo con angoli arrotondati sullo stesso lato 62"/>
            <p:cNvSpPr/>
            <p:nvPr/>
          </p:nvSpPr>
          <p:spPr>
            <a:xfrm rot="10800000">
              <a:off x="7815188" y="3814915"/>
              <a:ext cx="1732511" cy="1359927"/>
            </a:xfrm>
            <a:prstGeom prst="round2SameRect">
              <a:avLst/>
            </a:prstGeom>
            <a:solidFill>
              <a:srgbClr val="31A0BE">
                <a:alpha val="6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7804587" y="1829711"/>
              <a:ext cx="1749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Cross-fertilization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Collaboration</a:t>
              </a:r>
            </a:p>
          </p:txBody>
        </p:sp>
        <p:pic>
          <p:nvPicPr>
            <p:cNvPr id="1030" name="Picture 6" descr="isultati immagini per  Collaboration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936" y="2750785"/>
              <a:ext cx="846952" cy="85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4D487A42-2628-DD49-81F9-4C6FE58861C5}"/>
                </a:ext>
              </a:extLst>
            </p:cNvPr>
            <p:cNvSpPr txBox="1"/>
            <p:nvPr/>
          </p:nvSpPr>
          <p:spPr>
            <a:xfrm>
              <a:off x="7797729" y="3814916"/>
              <a:ext cx="17691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EOOS </a:t>
              </a: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ESFRI </a:t>
              </a:r>
              <a:r>
                <a:rPr lang="en-GB" sz="1400" dirty="0" err="1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Ris</a:t>
              </a:r>
              <a:endParaRPr lang="en-GB" sz="1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endParaRPr>
            </a:p>
            <a:p>
              <a:pPr algn="just"/>
              <a:r>
                <a:rPr lang="en-GB" sz="1400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Int/ EU initiatives </a:t>
              </a:r>
            </a:p>
          </p:txBody>
        </p:sp>
      </p:grpSp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39768938-A6F9-7C4A-B8DE-77185D0E44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209" y="5282081"/>
            <a:ext cx="1003215" cy="7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38615" y="-245878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2400" dirty="0"/>
              <a:t>a </a:t>
            </a:r>
            <a:r>
              <a:rPr lang="en-GB" sz="2400" b="1" dirty="0"/>
              <a:t>long-term TA system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/>
              <a:t>MOtivation</a:t>
            </a:r>
            <a:endParaRPr lang="en-GB" sz="2400" dirty="0"/>
          </a:p>
        </p:txBody>
      </p:sp>
      <p:sp>
        <p:nvSpPr>
          <p:cNvPr id="5" name="Rettangolo 4"/>
          <p:cNvSpPr/>
          <p:nvPr/>
        </p:nvSpPr>
        <p:spPr>
          <a:xfrm>
            <a:off x="1425518" y="648158"/>
            <a:ext cx="86315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Strongly recommended by the EC: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608397" y="1187378"/>
            <a:ext cx="99694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simplifying and harmonising access by encouraging European RI to put in place transparent access policies (i.e. European Charter for Access to RI)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enhancing and maximising use of RIs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wider-access to facilitate cross-border skills development</a:t>
            </a:r>
          </a:p>
          <a:p>
            <a:pPr algn="just">
              <a:spcBef>
                <a:spcPts val="600"/>
              </a:spcBef>
            </a:pPr>
            <a:endParaRPr lang="en-GB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3A21A4C-5987-1347-B572-31AC984BC311}"/>
              </a:ext>
            </a:extLst>
          </p:cNvPr>
          <p:cNvSpPr txBox="1"/>
          <p:nvPr/>
        </p:nvSpPr>
        <p:spPr>
          <a:xfrm>
            <a:off x="6187440" y="6141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15F3FAEF-4997-004A-A034-21EE7AE6F995}"/>
              </a:ext>
            </a:extLst>
          </p:cNvPr>
          <p:cNvGrpSpPr/>
          <p:nvPr/>
        </p:nvGrpSpPr>
        <p:grpSpPr>
          <a:xfrm>
            <a:off x="982266" y="2960345"/>
            <a:ext cx="4109909" cy="3461526"/>
            <a:chOff x="982266" y="2960345"/>
            <a:chExt cx="4109909" cy="3461526"/>
          </a:xfrm>
        </p:grpSpPr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01A0ADE9-5393-844D-A0F4-F206671D3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66" y="3255757"/>
              <a:ext cx="1333059" cy="1083111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BAFC47F3-B8B4-0E4B-9610-6600A9675247}"/>
                </a:ext>
              </a:extLst>
            </p:cNvPr>
            <p:cNvSpPr txBox="1"/>
            <p:nvPr/>
          </p:nvSpPr>
          <p:spPr>
            <a:xfrm rot="16200000">
              <a:off x="568261" y="5030387"/>
              <a:ext cx="2102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HGHLIGHTS</a:t>
              </a:r>
            </a:p>
          </p:txBody>
        </p:sp>
        <p:sp>
          <p:nvSpPr>
            <p:cNvPr id="35" name="Esagono orizzontale 34">
              <a:extLst>
                <a:ext uri="{FF2B5EF4-FFF2-40B4-BE49-F238E27FC236}">
                  <a16:creationId xmlns="" xmlns:a16="http://schemas.microsoft.com/office/drawing/2014/main" id="{C611B0C7-C025-C445-8930-BAE5EFE181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98083" y="3122934"/>
              <a:ext cx="1800000" cy="1474821"/>
            </a:xfrm>
            <a:prstGeom prst="hexagon">
              <a:avLst/>
            </a:prstGeom>
            <a:solidFill>
              <a:srgbClr val="31A0BE">
                <a:alpha val="5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Esagono orizzontale 35">
              <a:extLst>
                <a:ext uri="{FF2B5EF4-FFF2-40B4-BE49-F238E27FC236}">
                  <a16:creationId xmlns="" xmlns:a16="http://schemas.microsoft.com/office/drawing/2014/main" id="{046C828C-89F5-2E4A-8162-BB91E98859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741401" y="4784459"/>
              <a:ext cx="1800000" cy="1474821"/>
            </a:xfrm>
            <a:prstGeom prst="hexagon">
              <a:avLst/>
            </a:prstGeom>
            <a:solidFill>
              <a:srgbClr val="31A0BE">
                <a:alpha val="5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Esagono orizzontale 36">
              <a:extLst>
                <a:ext uri="{FF2B5EF4-FFF2-40B4-BE49-F238E27FC236}">
                  <a16:creationId xmlns="" xmlns:a16="http://schemas.microsoft.com/office/drawing/2014/main" id="{7133E5D4-EBDC-0D49-BB72-E8A046086B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454765" y="4784460"/>
              <a:ext cx="1800000" cy="1474821"/>
            </a:xfrm>
            <a:prstGeom prst="hexagon">
              <a:avLst/>
            </a:prstGeom>
            <a:solidFill>
              <a:srgbClr val="31A0BE">
                <a:alpha val="50000"/>
              </a:srgbClr>
            </a:solidFill>
            <a:ln>
              <a:solidFill>
                <a:srgbClr val="96CE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10" descr="mmagine correlata">
              <a:extLst>
                <a:ext uri="{FF2B5EF4-FFF2-40B4-BE49-F238E27FC236}">
                  <a16:creationId xmlns="" xmlns:a16="http://schemas.microsoft.com/office/drawing/2014/main" id="{B64481E2-78FE-384C-8DFB-A864450C2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347" y="3101410"/>
              <a:ext cx="814349" cy="81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tangolo 16">
              <a:extLst>
                <a:ext uri="{FF2B5EF4-FFF2-40B4-BE49-F238E27FC236}">
                  <a16:creationId xmlns="" xmlns:a16="http://schemas.microsoft.com/office/drawing/2014/main" id="{72B8C913-CB9E-734D-B34F-0AC8772E60B9}"/>
                </a:ext>
              </a:extLst>
            </p:cNvPr>
            <p:cNvSpPr/>
            <p:nvPr/>
          </p:nvSpPr>
          <p:spPr>
            <a:xfrm>
              <a:off x="2796609" y="3881012"/>
              <a:ext cx="140294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Myriad Pro" panose="020B0503030403020204" pitchFamily="34" charset="0"/>
                  <a:ea typeface="MS ??"/>
                </a:rPr>
                <a:t>240.3 M€</a:t>
              </a:r>
            </a:p>
            <a:p>
              <a:pPr algn="ctr"/>
              <a:r>
                <a:rPr lang="en-US" sz="1400" dirty="0">
                  <a:solidFill>
                    <a:srgbClr val="002060"/>
                  </a:solidFill>
                  <a:latin typeface="Myriad Pro" panose="020B0503030403020204" pitchFamily="34" charset="0"/>
                  <a:ea typeface="MS ??"/>
                </a:rPr>
                <a:t>EU contribution </a:t>
              </a:r>
              <a:endParaRPr lang="en-GB" sz="1400" dirty="0">
                <a:solidFill>
                  <a:srgbClr val="002060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45" name="Immagine 44">
              <a:extLst>
                <a:ext uri="{FF2B5EF4-FFF2-40B4-BE49-F238E27FC236}">
                  <a16:creationId xmlns="" xmlns:a16="http://schemas.microsoft.com/office/drawing/2014/main" id="{0B30FF5D-A1C4-F942-BDE9-FD45059A7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6490" y="4838135"/>
              <a:ext cx="705426" cy="705426"/>
            </a:xfrm>
            <a:prstGeom prst="rect">
              <a:avLst/>
            </a:prstGeom>
          </p:spPr>
        </p:pic>
        <p:sp>
          <p:nvSpPr>
            <p:cNvPr id="46" name="Rettangolo 45">
              <a:extLst>
                <a:ext uri="{FF2B5EF4-FFF2-40B4-BE49-F238E27FC236}">
                  <a16:creationId xmlns="" xmlns:a16="http://schemas.microsoft.com/office/drawing/2014/main" id="{B4E7D5DE-04C7-9B48-B324-8762851F9670}"/>
                </a:ext>
              </a:extLst>
            </p:cNvPr>
            <p:cNvSpPr/>
            <p:nvPr/>
          </p:nvSpPr>
          <p:spPr>
            <a:xfrm>
              <a:off x="2122154" y="5620378"/>
              <a:ext cx="107753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Myriad Pro" panose="020B0503030403020204" pitchFamily="34" charset="0"/>
                  <a:ea typeface="MS ??"/>
                </a:rPr>
                <a:t>25.782 </a:t>
              </a:r>
            </a:p>
            <a:p>
              <a:pPr algn="ctr"/>
              <a:r>
                <a:rPr lang="en-US" sz="1400" dirty="0">
                  <a:solidFill>
                    <a:srgbClr val="002060"/>
                  </a:solidFill>
                  <a:latin typeface="Myriad Pro" panose="020B0503030403020204" pitchFamily="34" charset="0"/>
                  <a:ea typeface="MS ??"/>
                </a:rPr>
                <a:t>researchers </a:t>
              </a:r>
              <a:endParaRPr lang="en-GB" sz="1400" dirty="0">
                <a:solidFill>
                  <a:srgbClr val="002060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47" name="Immagine 46">
              <a:extLst>
                <a:ext uri="{FF2B5EF4-FFF2-40B4-BE49-F238E27FC236}">
                  <a16:creationId xmlns="" xmlns:a16="http://schemas.microsoft.com/office/drawing/2014/main" id="{FFA5B719-CA99-0046-8B36-F1F29A2B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5629" y="4770401"/>
              <a:ext cx="825225" cy="776470"/>
            </a:xfrm>
            <a:prstGeom prst="rect">
              <a:avLst/>
            </a:prstGeom>
          </p:spPr>
        </p:pic>
      </p:grpSp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B9ED5173-99F6-0448-984A-48F84469405E}"/>
              </a:ext>
            </a:extLst>
          </p:cNvPr>
          <p:cNvSpPr/>
          <p:nvPr/>
        </p:nvSpPr>
        <p:spPr>
          <a:xfrm>
            <a:off x="3719015" y="5593953"/>
            <a:ext cx="12715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1094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infrastructures</a:t>
            </a:r>
            <a:endParaRPr lang="en-GB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="" xmlns:a16="http://schemas.microsoft.com/office/drawing/2014/main" id="{6E639763-FD60-DA45-B6E1-20FDCD48CEE0}"/>
              </a:ext>
            </a:extLst>
          </p:cNvPr>
          <p:cNvSpPr/>
          <p:nvPr/>
        </p:nvSpPr>
        <p:spPr>
          <a:xfrm rot="16200000">
            <a:off x="5133787" y="4163981"/>
            <a:ext cx="23374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TA budget </a:t>
            </a:r>
          </a:p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[ % out of the total EU contribution]</a:t>
            </a:r>
          </a:p>
        </p:txBody>
      </p:sp>
      <p:pic>
        <p:nvPicPr>
          <p:cNvPr id="62" name="Immagine 61">
            <a:extLst>
              <a:ext uri="{FF2B5EF4-FFF2-40B4-BE49-F238E27FC236}">
                <a16:creationId xmlns="" xmlns:a16="http://schemas.microsoft.com/office/drawing/2014/main" id="{C8D36E63-A317-8A4F-97C0-3FCB77B43D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21" y="1788610"/>
            <a:ext cx="1093015" cy="146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D85EA8F6-085E-B54D-8B18-8E82870F2586}"/>
              </a:ext>
            </a:extLst>
          </p:cNvPr>
          <p:cNvGrpSpPr/>
          <p:nvPr/>
        </p:nvGrpSpPr>
        <p:grpSpPr>
          <a:xfrm>
            <a:off x="6566386" y="2983604"/>
            <a:ext cx="4736135" cy="3191872"/>
            <a:chOff x="6566386" y="2983604"/>
            <a:chExt cx="4736135" cy="3191872"/>
          </a:xfrm>
        </p:grpSpPr>
        <p:sp>
          <p:nvSpPr>
            <p:cNvPr id="56" name="CasellaDiTesto 55">
              <a:extLst>
                <a:ext uri="{FF2B5EF4-FFF2-40B4-BE49-F238E27FC236}">
                  <a16:creationId xmlns="" xmlns:a16="http://schemas.microsoft.com/office/drawing/2014/main" id="{351AD682-06E4-C24D-954C-4FA7DDB6EFAA}"/>
                </a:ext>
              </a:extLst>
            </p:cNvPr>
            <p:cNvSpPr txBox="1"/>
            <p:nvPr/>
          </p:nvSpPr>
          <p:spPr>
            <a:xfrm>
              <a:off x="7406616" y="3561195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 38%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="" xmlns:a16="http://schemas.microsoft.com/office/drawing/2014/main" id="{991B2A2A-9197-C748-A257-FA5DBE991578}"/>
                </a:ext>
              </a:extLst>
            </p:cNvPr>
            <p:cNvSpPr txBox="1"/>
            <p:nvPr/>
          </p:nvSpPr>
          <p:spPr>
            <a:xfrm>
              <a:off x="8561625" y="3359221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 44%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="" xmlns:a16="http://schemas.microsoft.com/office/drawing/2014/main" id="{160B527D-58AE-D54F-A2EB-94EA09DD61F0}"/>
                </a:ext>
              </a:extLst>
            </p:cNvPr>
            <p:cNvSpPr txBox="1"/>
            <p:nvPr/>
          </p:nvSpPr>
          <p:spPr>
            <a:xfrm>
              <a:off x="10495890" y="3136033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 51%</a:t>
              </a:r>
            </a:p>
          </p:txBody>
        </p:sp>
        <p:cxnSp>
          <p:nvCxnSpPr>
            <p:cNvPr id="4" name="Connettore 1 3">
              <a:extLst>
                <a:ext uri="{FF2B5EF4-FFF2-40B4-BE49-F238E27FC236}">
                  <a16:creationId xmlns="" xmlns:a16="http://schemas.microsoft.com/office/drawing/2014/main" id="{DD563F97-61F0-5B48-B7F5-F32E77262793}"/>
                </a:ext>
              </a:extLst>
            </p:cNvPr>
            <p:cNvCxnSpPr/>
            <p:nvPr/>
          </p:nvCxnSpPr>
          <p:spPr>
            <a:xfrm>
              <a:off x="6999279" y="3152881"/>
              <a:ext cx="0" cy="26433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>
              <a:extLst>
                <a:ext uri="{FF2B5EF4-FFF2-40B4-BE49-F238E27FC236}">
                  <a16:creationId xmlns="" xmlns:a16="http://schemas.microsoft.com/office/drawing/2014/main" id="{FA9F8622-99AA-9149-9D03-7577ABFA97E6}"/>
                </a:ext>
              </a:extLst>
            </p:cNvPr>
            <p:cNvCxnSpPr/>
            <p:nvPr/>
          </p:nvCxnSpPr>
          <p:spPr>
            <a:xfrm>
              <a:off x="6999279" y="5796269"/>
              <a:ext cx="398627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="" xmlns:a16="http://schemas.microsoft.com/office/drawing/2014/main" id="{5D7B4272-0BFC-404F-AFF0-4F60299712C4}"/>
                </a:ext>
              </a:extLst>
            </p:cNvPr>
            <p:cNvCxnSpPr/>
            <p:nvPr/>
          </p:nvCxnSpPr>
          <p:spPr>
            <a:xfrm>
              <a:off x="6999279" y="3162064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="" xmlns:a16="http://schemas.microsoft.com/office/drawing/2014/main" id="{CB9234AC-5E99-8149-9634-0640F69F4663}"/>
                </a:ext>
              </a:extLst>
            </p:cNvPr>
            <p:cNvCxnSpPr/>
            <p:nvPr/>
          </p:nvCxnSpPr>
          <p:spPr>
            <a:xfrm>
              <a:off x="6999279" y="3580680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>
              <a:extLst>
                <a:ext uri="{FF2B5EF4-FFF2-40B4-BE49-F238E27FC236}">
                  <a16:creationId xmlns="" xmlns:a16="http://schemas.microsoft.com/office/drawing/2014/main" id="{47B77D5D-7C6F-A540-98BD-BDC3F1F152DF}"/>
                </a:ext>
              </a:extLst>
            </p:cNvPr>
            <p:cNvCxnSpPr/>
            <p:nvPr/>
          </p:nvCxnSpPr>
          <p:spPr>
            <a:xfrm>
              <a:off x="6999279" y="4020516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>
              <a:extLst>
                <a:ext uri="{FF2B5EF4-FFF2-40B4-BE49-F238E27FC236}">
                  <a16:creationId xmlns="" xmlns:a16="http://schemas.microsoft.com/office/drawing/2014/main" id="{1C339D86-7B5C-694C-A317-7AFA5E560B95}"/>
                </a:ext>
              </a:extLst>
            </p:cNvPr>
            <p:cNvCxnSpPr/>
            <p:nvPr/>
          </p:nvCxnSpPr>
          <p:spPr>
            <a:xfrm>
              <a:off x="6999279" y="4439132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="" xmlns:a16="http://schemas.microsoft.com/office/drawing/2014/main" id="{82A6A0F8-A8B2-9D45-8844-4A4712AF075B}"/>
                </a:ext>
              </a:extLst>
            </p:cNvPr>
            <p:cNvCxnSpPr/>
            <p:nvPr/>
          </p:nvCxnSpPr>
          <p:spPr>
            <a:xfrm>
              <a:off x="6999279" y="4890546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>
              <a:extLst>
                <a:ext uri="{FF2B5EF4-FFF2-40B4-BE49-F238E27FC236}">
                  <a16:creationId xmlns="" xmlns:a16="http://schemas.microsoft.com/office/drawing/2014/main" id="{C613DEFD-1060-CD49-9AC6-255F67198EB3}"/>
                </a:ext>
              </a:extLst>
            </p:cNvPr>
            <p:cNvCxnSpPr/>
            <p:nvPr/>
          </p:nvCxnSpPr>
          <p:spPr>
            <a:xfrm>
              <a:off x="6999279" y="5309162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="" xmlns:a16="http://schemas.microsoft.com/office/drawing/2014/main" id="{2F1A536C-8AA2-F84C-84DA-68BB8456D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6430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>
              <a:extLst>
                <a:ext uri="{FF2B5EF4-FFF2-40B4-BE49-F238E27FC236}">
                  <a16:creationId xmlns="" xmlns:a16="http://schemas.microsoft.com/office/drawing/2014/main" id="{D756408A-BACE-A048-BD36-50ED9234A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9954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="" xmlns:a16="http://schemas.microsoft.com/office/drawing/2014/main" id="{A97E9563-1B47-3D43-B884-384AE6F3B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0952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="" xmlns:a16="http://schemas.microsoft.com/office/drawing/2014/main" id="{86684534-C80C-7841-BF55-87D48D9EF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0618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="" xmlns:a16="http://schemas.microsoft.com/office/drawing/2014/main" id="{6E9D7920-C713-A349-A662-000F09D76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7578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="" xmlns:a16="http://schemas.microsoft.com/office/drawing/2014/main" id="{256C61D2-7E75-6745-B868-FE93B9DB7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1390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="" xmlns:a16="http://schemas.microsoft.com/office/drawing/2014/main" id="{62A22234-BEF9-8F46-A355-867D65B885D5}"/>
                </a:ext>
              </a:extLst>
            </p:cNvPr>
            <p:cNvSpPr/>
            <p:nvPr/>
          </p:nvSpPr>
          <p:spPr>
            <a:xfrm>
              <a:off x="7519233" y="3933984"/>
              <a:ext cx="253849" cy="180014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="" xmlns:a16="http://schemas.microsoft.com/office/drawing/2014/main" id="{D4215F15-5C90-8849-A51F-1BA27A3C4A48}"/>
                </a:ext>
              </a:extLst>
            </p:cNvPr>
            <p:cNvSpPr/>
            <p:nvPr/>
          </p:nvSpPr>
          <p:spPr>
            <a:xfrm rot="16200000">
              <a:off x="6885856" y="4887530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2009 - 2013</a:t>
              </a: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="" xmlns:a16="http://schemas.microsoft.com/office/drawing/2014/main" id="{44B8C4A6-305F-7445-89AB-248F7E97633F}"/>
                </a:ext>
              </a:extLst>
            </p:cNvPr>
            <p:cNvSpPr/>
            <p:nvPr/>
          </p:nvSpPr>
          <p:spPr>
            <a:xfrm>
              <a:off x="8753044" y="3746952"/>
              <a:ext cx="256971" cy="198717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="" xmlns:a16="http://schemas.microsoft.com/office/drawing/2014/main" id="{68A3B75B-1507-2545-9013-62ED11894F55}"/>
                </a:ext>
              </a:extLst>
            </p:cNvPr>
            <p:cNvSpPr/>
            <p:nvPr/>
          </p:nvSpPr>
          <p:spPr>
            <a:xfrm rot="16200000">
              <a:off x="8119666" y="4885891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2013 - 2017</a:t>
              </a:r>
            </a:p>
          </p:txBody>
        </p:sp>
        <p:sp>
          <p:nvSpPr>
            <p:cNvPr id="70" name="Rettangolo 69">
              <a:extLst>
                <a:ext uri="{FF2B5EF4-FFF2-40B4-BE49-F238E27FC236}">
                  <a16:creationId xmlns="" xmlns:a16="http://schemas.microsoft.com/office/drawing/2014/main" id="{04697BD4-825E-6841-BEEC-091F0E3E53FF}"/>
                </a:ext>
              </a:extLst>
            </p:cNvPr>
            <p:cNvSpPr/>
            <p:nvPr/>
          </p:nvSpPr>
          <p:spPr>
            <a:xfrm>
              <a:off x="10556587" y="3428422"/>
              <a:ext cx="256971" cy="23057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="" xmlns:a16="http://schemas.microsoft.com/office/drawing/2014/main" id="{3E58F55A-9CF4-5A48-BA38-1F0C0BE05BF3}"/>
                </a:ext>
              </a:extLst>
            </p:cNvPr>
            <p:cNvSpPr/>
            <p:nvPr/>
          </p:nvSpPr>
          <p:spPr>
            <a:xfrm rot="16200000">
              <a:off x="9926334" y="4853824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2019 - 2023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="" xmlns:a16="http://schemas.microsoft.com/office/drawing/2014/main" id="{FC9F059A-A5B6-734F-846D-FA5A7E08FB64}"/>
                </a:ext>
              </a:extLst>
            </p:cNvPr>
            <p:cNvSpPr txBox="1"/>
            <p:nvPr/>
          </p:nvSpPr>
          <p:spPr>
            <a:xfrm>
              <a:off x="6566386" y="298360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="" xmlns:a16="http://schemas.microsoft.com/office/drawing/2014/main" id="{DA27E614-23CE-6D4F-AAE9-39AD0E477A2A}"/>
                </a:ext>
              </a:extLst>
            </p:cNvPr>
            <p:cNvSpPr txBox="1"/>
            <p:nvPr/>
          </p:nvSpPr>
          <p:spPr>
            <a:xfrm>
              <a:off x="6566386" y="343452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50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="" xmlns:a16="http://schemas.microsoft.com/office/drawing/2014/main" id="{A137986C-0351-B34D-B709-62C1C1DC2BB8}"/>
                </a:ext>
              </a:extLst>
            </p:cNvPr>
            <p:cNvSpPr txBox="1"/>
            <p:nvPr/>
          </p:nvSpPr>
          <p:spPr>
            <a:xfrm>
              <a:off x="6566386" y="3840173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="" xmlns:a16="http://schemas.microsoft.com/office/drawing/2014/main" id="{990C58B9-AF76-BB4F-BC47-8850056C487F}"/>
                </a:ext>
              </a:extLst>
            </p:cNvPr>
            <p:cNvSpPr txBox="1"/>
            <p:nvPr/>
          </p:nvSpPr>
          <p:spPr>
            <a:xfrm>
              <a:off x="6566386" y="4244793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="" xmlns:a16="http://schemas.microsoft.com/office/drawing/2014/main" id="{8A7E5684-4EBE-5B41-87D9-6F097252ABA8}"/>
                </a:ext>
              </a:extLst>
            </p:cNvPr>
            <p:cNvSpPr txBox="1"/>
            <p:nvPr/>
          </p:nvSpPr>
          <p:spPr>
            <a:xfrm>
              <a:off x="6566386" y="473834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="" xmlns:a16="http://schemas.microsoft.com/office/drawing/2014/main" id="{30FE85BE-02F0-F649-AB0D-F612F3F8157C}"/>
                </a:ext>
              </a:extLst>
            </p:cNvPr>
            <p:cNvSpPr txBox="1"/>
            <p:nvPr/>
          </p:nvSpPr>
          <p:spPr>
            <a:xfrm>
              <a:off x="6566386" y="516611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="" xmlns:a16="http://schemas.microsoft.com/office/drawing/2014/main" id="{75569FC7-70FB-9547-9F20-35D116865829}"/>
                </a:ext>
              </a:extLst>
            </p:cNvPr>
            <p:cNvSpPr txBox="1"/>
            <p:nvPr/>
          </p:nvSpPr>
          <p:spPr>
            <a:xfrm>
              <a:off x="6680198" y="55760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="" xmlns:a16="http://schemas.microsoft.com/office/drawing/2014/main" id="{A082B29F-6112-6149-A182-E2B4E6B17F7E}"/>
                </a:ext>
              </a:extLst>
            </p:cNvPr>
            <p:cNvSpPr txBox="1"/>
            <p:nvPr/>
          </p:nvSpPr>
          <p:spPr>
            <a:xfrm>
              <a:off x="7343851" y="582833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2009</a:t>
              </a: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="" xmlns:a16="http://schemas.microsoft.com/office/drawing/2014/main" id="{4BAE3C09-EB04-3D48-9B0D-13F5229315DE}"/>
                </a:ext>
              </a:extLst>
            </p:cNvPr>
            <p:cNvSpPr txBox="1"/>
            <p:nvPr/>
          </p:nvSpPr>
          <p:spPr>
            <a:xfrm>
              <a:off x="8571682" y="581394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2013</a:t>
              </a: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="" xmlns:a16="http://schemas.microsoft.com/office/drawing/2014/main" id="{E63410C4-3AB9-5940-9EA6-61A83EA62ECB}"/>
                </a:ext>
              </a:extLst>
            </p:cNvPr>
            <p:cNvSpPr txBox="1"/>
            <p:nvPr/>
          </p:nvSpPr>
          <p:spPr>
            <a:xfrm>
              <a:off x="10365628" y="583692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2019</a:t>
              </a: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="" xmlns:a16="http://schemas.microsoft.com/office/drawing/2014/main" id="{FEA17079-9039-E049-83A6-F9112C1A9D9F}"/>
                </a:ext>
              </a:extLst>
            </p:cNvPr>
            <p:cNvSpPr txBox="1"/>
            <p:nvPr/>
          </p:nvSpPr>
          <p:spPr>
            <a:xfrm>
              <a:off x="9132247" y="581554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2015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="" xmlns:a16="http://schemas.microsoft.com/office/drawing/2014/main" id="{D8DB5525-745F-774B-B43F-C39EA18F7DA8}"/>
                </a:ext>
              </a:extLst>
            </p:cNvPr>
            <p:cNvSpPr txBox="1"/>
            <p:nvPr/>
          </p:nvSpPr>
          <p:spPr>
            <a:xfrm>
              <a:off x="9748937" y="580719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2017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="" xmlns:a16="http://schemas.microsoft.com/office/drawing/2014/main" id="{D06BDBD0-10A5-6440-B1D3-F63F5C73FA06}"/>
                </a:ext>
              </a:extLst>
            </p:cNvPr>
            <p:cNvSpPr txBox="1"/>
            <p:nvPr/>
          </p:nvSpPr>
          <p:spPr>
            <a:xfrm>
              <a:off x="7932982" y="581941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2011</a:t>
              </a: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="" xmlns:a16="http://schemas.microsoft.com/office/drawing/2014/main" id="{EEB22710-074F-2F45-A55E-10402DDBE645}"/>
              </a:ext>
            </a:extLst>
          </p:cNvPr>
          <p:cNvSpPr/>
          <p:nvPr/>
        </p:nvSpPr>
        <p:spPr>
          <a:xfrm>
            <a:off x="8065719" y="6109544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Year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[start of the project]</a:t>
            </a:r>
            <a:endParaRPr lang="en-GB" sz="12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5C8A1C8D-81C6-CD42-B4CC-7D2991E5A3D3}"/>
              </a:ext>
            </a:extLst>
          </p:cNvPr>
          <p:cNvSpPr/>
          <p:nvPr/>
        </p:nvSpPr>
        <p:spPr>
          <a:xfrm>
            <a:off x="7437876" y="2834786"/>
            <a:ext cx="255036" cy="1934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asellaDiTesto 84">
            <a:extLst>
              <a:ext uri="{FF2B5EF4-FFF2-40B4-BE49-F238E27FC236}">
                <a16:creationId xmlns="" xmlns:a16="http://schemas.microsoft.com/office/drawing/2014/main" id="{7D8EB3B9-DB5B-0F41-A823-91B0E53FE2E7}"/>
              </a:ext>
            </a:extLst>
          </p:cNvPr>
          <p:cNvSpPr txBox="1"/>
          <p:nvPr/>
        </p:nvSpPr>
        <p:spPr>
          <a:xfrm>
            <a:off x="7692912" y="2834786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Eurofleets</a:t>
            </a:r>
            <a:endParaRPr lang="en-GB" sz="1600" dirty="0">
              <a:solidFill>
                <a:srgbClr val="002060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B3E6124-3926-5E49-A9C6-A9DF7F1E7C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31" y="3049426"/>
            <a:ext cx="1373973" cy="686987"/>
          </a:xfrm>
          <a:prstGeom prst="round2Diag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4" name="CasellaDiTesto 63">
            <a:extLst>
              <a:ext uri="{FF2B5EF4-FFF2-40B4-BE49-F238E27FC236}">
                <a16:creationId xmlns="" xmlns:a16="http://schemas.microsoft.com/office/drawing/2014/main" id="{69BB7564-6BEF-CA44-BC26-1B84BB34693C}"/>
              </a:ext>
            </a:extLst>
          </p:cNvPr>
          <p:cNvSpPr txBox="1"/>
          <p:nvPr/>
        </p:nvSpPr>
        <p:spPr>
          <a:xfrm>
            <a:off x="10998591" y="584905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2019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="" xmlns:a16="http://schemas.microsoft.com/office/drawing/2014/main" id="{C901A9D2-8275-3C46-93E3-00D17C4CFFF7}"/>
              </a:ext>
            </a:extLst>
          </p:cNvPr>
          <p:cNvGrpSpPr/>
          <p:nvPr/>
        </p:nvGrpSpPr>
        <p:grpSpPr>
          <a:xfrm>
            <a:off x="9090740" y="4932174"/>
            <a:ext cx="740908" cy="424262"/>
            <a:chOff x="9090740" y="4386074"/>
            <a:chExt cx="740908" cy="424262"/>
          </a:xfrm>
        </p:grpSpPr>
        <p:grpSp>
          <p:nvGrpSpPr>
            <p:cNvPr id="84" name="Gruppo 83">
              <a:extLst>
                <a:ext uri="{FF2B5EF4-FFF2-40B4-BE49-F238E27FC236}">
                  <a16:creationId xmlns="" xmlns:a16="http://schemas.microsoft.com/office/drawing/2014/main" id="{7608A0F5-CDAC-FC41-B3A8-5AA9CB3E1984}"/>
                </a:ext>
              </a:extLst>
            </p:cNvPr>
            <p:cNvGrpSpPr/>
            <p:nvPr/>
          </p:nvGrpSpPr>
          <p:grpSpPr>
            <a:xfrm>
              <a:off x="9179541" y="4658134"/>
              <a:ext cx="569396" cy="152202"/>
              <a:chOff x="9179541" y="4658134"/>
              <a:chExt cx="569396" cy="152202"/>
            </a:xfrm>
          </p:grpSpPr>
          <p:cxnSp>
            <p:nvCxnSpPr>
              <p:cNvPr id="87" name="Connettore 1 86">
                <a:extLst>
                  <a:ext uri="{FF2B5EF4-FFF2-40B4-BE49-F238E27FC236}">
                    <a16:creationId xmlns="" xmlns:a16="http://schemas.microsoft.com/office/drawing/2014/main" id="{A2E8D075-26EB-7B48-ACC7-A0CB22659D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9541" y="4658134"/>
                <a:ext cx="0" cy="1522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2 87">
                <a:extLst>
                  <a:ext uri="{FF2B5EF4-FFF2-40B4-BE49-F238E27FC236}">
                    <a16:creationId xmlns="" xmlns:a16="http://schemas.microsoft.com/office/drawing/2014/main" id="{2AC312F5-C6E9-734D-9AF7-A8D3E6850506}"/>
                  </a:ext>
                </a:extLst>
              </p:cNvPr>
              <p:cNvCxnSpPr/>
              <p:nvPr/>
            </p:nvCxnSpPr>
            <p:spPr>
              <a:xfrm>
                <a:off x="9179541" y="4738344"/>
                <a:ext cx="569396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CasellaDiTesto 85">
              <a:extLst>
                <a:ext uri="{FF2B5EF4-FFF2-40B4-BE49-F238E27FC236}">
                  <a16:creationId xmlns="" xmlns:a16="http://schemas.microsoft.com/office/drawing/2014/main" id="{1B4DE39F-CB0A-FB4F-9E46-5C36A584E0E0}"/>
                </a:ext>
              </a:extLst>
            </p:cNvPr>
            <p:cNvSpPr txBox="1"/>
            <p:nvPr/>
          </p:nvSpPr>
          <p:spPr>
            <a:xfrm>
              <a:off x="9090740" y="4386074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H2020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0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61" grpId="0"/>
      <p:bldP spid="82" grpId="0"/>
      <p:bldP spid="1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38615" y="-245878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2400" dirty="0"/>
              <a:t>a </a:t>
            </a:r>
            <a:r>
              <a:rPr lang="en-GB" sz="2400" b="1" dirty="0"/>
              <a:t>long-term TA system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/>
              <a:t>MOtivation</a:t>
            </a:r>
            <a:endParaRPr lang="en-GB" sz="2400" dirty="0"/>
          </a:p>
        </p:txBody>
      </p:sp>
      <p:sp>
        <p:nvSpPr>
          <p:cNvPr id="5" name="Rettangolo 4"/>
          <p:cNvSpPr/>
          <p:nvPr/>
        </p:nvSpPr>
        <p:spPr>
          <a:xfrm>
            <a:off x="1425518" y="648158"/>
            <a:ext cx="86315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Strongly recommended by the EC: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608397" y="1187378"/>
            <a:ext cx="99694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simplifying and harmonising access by encouraging European RI to put in place transparent access policies (i.e. European Charter for Access to RI)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enhancing and maximising use of RIs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wider-access to facilitate cross-border skills development</a:t>
            </a:r>
          </a:p>
          <a:p>
            <a:pPr algn="just">
              <a:spcBef>
                <a:spcPts val="600"/>
              </a:spcBef>
            </a:pPr>
            <a:endParaRPr lang="en-GB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3A21A4C-5987-1347-B572-31AC984BC311}"/>
              </a:ext>
            </a:extLst>
          </p:cNvPr>
          <p:cNvSpPr txBox="1"/>
          <p:nvPr/>
        </p:nvSpPr>
        <p:spPr>
          <a:xfrm>
            <a:off x="6187440" y="6141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01A0ADE9-5393-844D-A0F4-F206671D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66" y="3255757"/>
            <a:ext cx="1333059" cy="108311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BAFC47F3-B8B4-0E4B-9610-6600A9675247}"/>
              </a:ext>
            </a:extLst>
          </p:cNvPr>
          <p:cNvSpPr txBox="1"/>
          <p:nvPr/>
        </p:nvSpPr>
        <p:spPr>
          <a:xfrm rot="16200000">
            <a:off x="568261" y="5030387"/>
            <a:ext cx="210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HGHLIGHTS</a:t>
            </a:r>
          </a:p>
        </p:txBody>
      </p:sp>
      <p:sp>
        <p:nvSpPr>
          <p:cNvPr id="35" name="Esagono orizzontale 34">
            <a:extLst>
              <a:ext uri="{FF2B5EF4-FFF2-40B4-BE49-F238E27FC236}">
                <a16:creationId xmlns="" xmlns:a16="http://schemas.microsoft.com/office/drawing/2014/main" id="{C611B0C7-C025-C445-8930-BAE5EFE1818F}"/>
              </a:ext>
            </a:extLst>
          </p:cNvPr>
          <p:cNvSpPr>
            <a:spLocks noChangeAspect="1"/>
          </p:cNvSpPr>
          <p:nvPr/>
        </p:nvSpPr>
        <p:spPr>
          <a:xfrm rot="5400000">
            <a:off x="2598083" y="3122934"/>
            <a:ext cx="1800000" cy="1474821"/>
          </a:xfrm>
          <a:prstGeom prst="hexagon">
            <a:avLst/>
          </a:prstGeom>
          <a:solidFill>
            <a:srgbClr val="31A0BE">
              <a:alpha val="50000"/>
            </a:srgbClr>
          </a:solidFill>
          <a:ln>
            <a:solidFill>
              <a:srgbClr val="96C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sagono orizzontale 35">
            <a:extLst>
              <a:ext uri="{FF2B5EF4-FFF2-40B4-BE49-F238E27FC236}">
                <a16:creationId xmlns="" xmlns:a16="http://schemas.microsoft.com/office/drawing/2014/main" id="{046C828C-89F5-2E4A-8162-BB91E988599D}"/>
              </a:ext>
            </a:extLst>
          </p:cNvPr>
          <p:cNvSpPr>
            <a:spLocks noChangeAspect="1"/>
          </p:cNvSpPr>
          <p:nvPr/>
        </p:nvSpPr>
        <p:spPr>
          <a:xfrm rot="5400000">
            <a:off x="1741401" y="4784459"/>
            <a:ext cx="1800000" cy="1474821"/>
          </a:xfrm>
          <a:prstGeom prst="hexagon">
            <a:avLst/>
          </a:prstGeom>
          <a:solidFill>
            <a:srgbClr val="31A0BE">
              <a:alpha val="50000"/>
            </a:srgbClr>
          </a:solidFill>
          <a:ln>
            <a:solidFill>
              <a:srgbClr val="96C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sagono orizzontale 36">
            <a:extLst>
              <a:ext uri="{FF2B5EF4-FFF2-40B4-BE49-F238E27FC236}">
                <a16:creationId xmlns="" xmlns:a16="http://schemas.microsoft.com/office/drawing/2014/main" id="{7133E5D4-EBDC-0D49-BB72-E8A046086BEC}"/>
              </a:ext>
            </a:extLst>
          </p:cNvPr>
          <p:cNvSpPr>
            <a:spLocks noChangeAspect="1"/>
          </p:cNvSpPr>
          <p:nvPr/>
        </p:nvSpPr>
        <p:spPr>
          <a:xfrm rot="5400000">
            <a:off x="3454765" y="4784460"/>
            <a:ext cx="1800000" cy="1474821"/>
          </a:xfrm>
          <a:prstGeom prst="hexagon">
            <a:avLst/>
          </a:prstGeom>
          <a:solidFill>
            <a:srgbClr val="31A0BE">
              <a:alpha val="50000"/>
            </a:srgbClr>
          </a:solidFill>
          <a:ln>
            <a:solidFill>
              <a:srgbClr val="96C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10" descr="mmagine correlata">
            <a:extLst>
              <a:ext uri="{FF2B5EF4-FFF2-40B4-BE49-F238E27FC236}">
                <a16:creationId xmlns="" xmlns:a16="http://schemas.microsoft.com/office/drawing/2014/main" id="{B64481E2-78FE-384C-8DFB-A864450C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8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347" y="3101410"/>
            <a:ext cx="814349" cy="8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72B8C913-CB9E-734D-B34F-0AC8772E60B9}"/>
              </a:ext>
            </a:extLst>
          </p:cNvPr>
          <p:cNvSpPr/>
          <p:nvPr/>
        </p:nvSpPr>
        <p:spPr>
          <a:xfrm>
            <a:off x="2796609" y="3881012"/>
            <a:ext cx="14029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240.3 M€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EU contribution </a:t>
            </a:r>
            <a:endParaRPr lang="en-GB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="" xmlns:a16="http://schemas.microsoft.com/office/drawing/2014/main" id="{0B30FF5D-A1C4-F942-BDE9-FD45059A7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490" y="4838135"/>
            <a:ext cx="705426" cy="705426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B4E7D5DE-04C7-9B48-B324-8762851F9670}"/>
              </a:ext>
            </a:extLst>
          </p:cNvPr>
          <p:cNvSpPr/>
          <p:nvPr/>
        </p:nvSpPr>
        <p:spPr>
          <a:xfrm>
            <a:off x="2122154" y="5620378"/>
            <a:ext cx="10775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25.782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researchers </a:t>
            </a:r>
            <a:endParaRPr lang="en-GB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="" xmlns:a16="http://schemas.microsoft.com/office/drawing/2014/main" id="{FFA5B719-CA99-0046-8B36-F1F29A2B5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629" y="4770401"/>
            <a:ext cx="825225" cy="776470"/>
          </a:xfrm>
          <a:prstGeom prst="rect">
            <a:avLst/>
          </a:prstGeom>
        </p:spPr>
      </p:pic>
      <p:sp>
        <p:nvSpPr>
          <p:cNvPr id="49" name="Rettangolo 48">
            <a:extLst>
              <a:ext uri="{FF2B5EF4-FFF2-40B4-BE49-F238E27FC236}">
                <a16:creationId xmlns="" xmlns:a16="http://schemas.microsoft.com/office/drawing/2014/main" id="{B9ED5173-99F6-0448-984A-48F84469405E}"/>
              </a:ext>
            </a:extLst>
          </p:cNvPr>
          <p:cNvSpPr/>
          <p:nvPr/>
        </p:nvSpPr>
        <p:spPr>
          <a:xfrm>
            <a:off x="3719015" y="5593953"/>
            <a:ext cx="12715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yriad Pro" panose="020B0503030403020204" pitchFamily="34" charset="0"/>
                <a:ea typeface="MS ??"/>
              </a:rPr>
              <a:t>1094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Myriad Pro" panose="020B0503030403020204" pitchFamily="34" charset="0"/>
              </a:rPr>
              <a:t>infrastructures</a:t>
            </a:r>
            <a:endParaRPr lang="en-GB" sz="1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="" xmlns:a16="http://schemas.microsoft.com/office/drawing/2014/main" id="{6E639763-FD60-DA45-B6E1-20FDCD48CEE0}"/>
              </a:ext>
            </a:extLst>
          </p:cNvPr>
          <p:cNvSpPr/>
          <p:nvPr/>
        </p:nvSpPr>
        <p:spPr>
          <a:xfrm rot="16200000">
            <a:off x="5133787" y="4163981"/>
            <a:ext cx="23374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TA budget </a:t>
            </a:r>
          </a:p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[ % out of the total EU contribution]</a:t>
            </a:r>
          </a:p>
        </p:txBody>
      </p:sp>
      <p:pic>
        <p:nvPicPr>
          <p:cNvPr id="62" name="Immagine 61">
            <a:extLst>
              <a:ext uri="{FF2B5EF4-FFF2-40B4-BE49-F238E27FC236}">
                <a16:creationId xmlns="" xmlns:a16="http://schemas.microsoft.com/office/drawing/2014/main" id="{C8D36E63-A317-8A4F-97C0-3FCB77B43D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21" y="1788610"/>
            <a:ext cx="1093015" cy="146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D85EA8F6-085E-B54D-8B18-8E82870F2586}"/>
              </a:ext>
            </a:extLst>
          </p:cNvPr>
          <p:cNvGrpSpPr/>
          <p:nvPr/>
        </p:nvGrpSpPr>
        <p:grpSpPr>
          <a:xfrm>
            <a:off x="6566386" y="2913535"/>
            <a:ext cx="4419165" cy="3261941"/>
            <a:chOff x="6566386" y="2913535"/>
            <a:chExt cx="4419165" cy="3261941"/>
          </a:xfrm>
        </p:grpSpPr>
        <p:pic>
          <p:nvPicPr>
            <p:cNvPr id="64" name="Immagine 63">
              <a:extLst>
                <a:ext uri="{FF2B5EF4-FFF2-40B4-BE49-F238E27FC236}">
                  <a16:creationId xmlns="" xmlns:a16="http://schemas.microsoft.com/office/drawing/2014/main" id="{FDA1C553-861C-7548-B742-D35A05F1C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88" r="32673" b="16369"/>
            <a:stretch/>
          </p:blipFill>
          <p:spPr>
            <a:xfrm>
              <a:off x="7107279" y="2913535"/>
              <a:ext cx="3878272" cy="2850665"/>
            </a:xfrm>
            <a:prstGeom prst="rect">
              <a:avLst/>
            </a:prstGeom>
          </p:spPr>
        </p:pic>
        <p:sp>
          <p:nvSpPr>
            <p:cNvPr id="56" name="CasellaDiTesto 55">
              <a:extLst>
                <a:ext uri="{FF2B5EF4-FFF2-40B4-BE49-F238E27FC236}">
                  <a16:creationId xmlns="" xmlns:a16="http://schemas.microsoft.com/office/drawing/2014/main" id="{351AD682-06E4-C24D-954C-4FA7DDB6EFAA}"/>
                </a:ext>
              </a:extLst>
            </p:cNvPr>
            <p:cNvSpPr txBox="1"/>
            <p:nvPr/>
          </p:nvSpPr>
          <p:spPr>
            <a:xfrm>
              <a:off x="6909743" y="3688914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C00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 37%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="" xmlns:a16="http://schemas.microsoft.com/office/drawing/2014/main" id="{991B2A2A-9197-C748-A257-FA5DBE991578}"/>
                </a:ext>
              </a:extLst>
            </p:cNvPr>
            <p:cNvSpPr txBox="1"/>
            <p:nvPr/>
          </p:nvSpPr>
          <p:spPr>
            <a:xfrm>
              <a:off x="8934091" y="3421038"/>
              <a:ext cx="806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C00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 46%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="" xmlns:a16="http://schemas.microsoft.com/office/drawing/2014/main" id="{160B527D-58AE-D54F-A2EB-94EA09DD61F0}"/>
                </a:ext>
              </a:extLst>
            </p:cNvPr>
            <p:cNvSpPr txBox="1"/>
            <p:nvPr/>
          </p:nvSpPr>
          <p:spPr>
            <a:xfrm>
              <a:off x="9367417" y="4130216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92D05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～30%</a:t>
              </a:r>
            </a:p>
          </p:txBody>
        </p:sp>
        <p:cxnSp>
          <p:nvCxnSpPr>
            <p:cNvPr id="4" name="Connettore 1 3">
              <a:extLst>
                <a:ext uri="{FF2B5EF4-FFF2-40B4-BE49-F238E27FC236}">
                  <a16:creationId xmlns="" xmlns:a16="http://schemas.microsoft.com/office/drawing/2014/main" id="{DD563F97-61F0-5B48-B7F5-F32E77262793}"/>
                </a:ext>
              </a:extLst>
            </p:cNvPr>
            <p:cNvCxnSpPr/>
            <p:nvPr/>
          </p:nvCxnSpPr>
          <p:spPr>
            <a:xfrm>
              <a:off x="6999279" y="3152881"/>
              <a:ext cx="0" cy="26433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>
              <a:extLst>
                <a:ext uri="{FF2B5EF4-FFF2-40B4-BE49-F238E27FC236}">
                  <a16:creationId xmlns="" xmlns:a16="http://schemas.microsoft.com/office/drawing/2014/main" id="{FA9F8622-99AA-9149-9D03-7577ABFA97E6}"/>
                </a:ext>
              </a:extLst>
            </p:cNvPr>
            <p:cNvCxnSpPr/>
            <p:nvPr/>
          </p:nvCxnSpPr>
          <p:spPr>
            <a:xfrm>
              <a:off x="6999279" y="5796269"/>
              <a:ext cx="398627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="" xmlns:a16="http://schemas.microsoft.com/office/drawing/2014/main" id="{5D7B4272-0BFC-404F-AFF0-4F60299712C4}"/>
                </a:ext>
              </a:extLst>
            </p:cNvPr>
            <p:cNvCxnSpPr/>
            <p:nvPr/>
          </p:nvCxnSpPr>
          <p:spPr>
            <a:xfrm>
              <a:off x="6999279" y="3162064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="" xmlns:a16="http://schemas.microsoft.com/office/drawing/2014/main" id="{CB9234AC-5E99-8149-9634-0640F69F4663}"/>
                </a:ext>
              </a:extLst>
            </p:cNvPr>
            <p:cNvCxnSpPr/>
            <p:nvPr/>
          </p:nvCxnSpPr>
          <p:spPr>
            <a:xfrm>
              <a:off x="6999279" y="3580680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>
              <a:extLst>
                <a:ext uri="{FF2B5EF4-FFF2-40B4-BE49-F238E27FC236}">
                  <a16:creationId xmlns="" xmlns:a16="http://schemas.microsoft.com/office/drawing/2014/main" id="{47B77D5D-7C6F-A540-98BD-BDC3F1F152DF}"/>
                </a:ext>
              </a:extLst>
            </p:cNvPr>
            <p:cNvCxnSpPr/>
            <p:nvPr/>
          </p:nvCxnSpPr>
          <p:spPr>
            <a:xfrm>
              <a:off x="6999279" y="4020516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>
              <a:extLst>
                <a:ext uri="{FF2B5EF4-FFF2-40B4-BE49-F238E27FC236}">
                  <a16:creationId xmlns="" xmlns:a16="http://schemas.microsoft.com/office/drawing/2014/main" id="{1C339D86-7B5C-694C-A317-7AFA5E560B95}"/>
                </a:ext>
              </a:extLst>
            </p:cNvPr>
            <p:cNvCxnSpPr/>
            <p:nvPr/>
          </p:nvCxnSpPr>
          <p:spPr>
            <a:xfrm>
              <a:off x="6999279" y="4439132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="" xmlns:a16="http://schemas.microsoft.com/office/drawing/2014/main" id="{82A6A0F8-A8B2-9D45-8844-4A4712AF075B}"/>
                </a:ext>
              </a:extLst>
            </p:cNvPr>
            <p:cNvCxnSpPr/>
            <p:nvPr/>
          </p:nvCxnSpPr>
          <p:spPr>
            <a:xfrm>
              <a:off x="6999279" y="4890546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>
              <a:extLst>
                <a:ext uri="{FF2B5EF4-FFF2-40B4-BE49-F238E27FC236}">
                  <a16:creationId xmlns="" xmlns:a16="http://schemas.microsoft.com/office/drawing/2014/main" id="{C613DEFD-1060-CD49-9AC6-255F67198EB3}"/>
                </a:ext>
              </a:extLst>
            </p:cNvPr>
            <p:cNvCxnSpPr/>
            <p:nvPr/>
          </p:nvCxnSpPr>
          <p:spPr>
            <a:xfrm>
              <a:off x="6999279" y="5309162"/>
              <a:ext cx="10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="" xmlns:a16="http://schemas.microsoft.com/office/drawing/2014/main" id="{2F1A536C-8AA2-F84C-84DA-68BB8456D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6430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>
              <a:extLst>
                <a:ext uri="{FF2B5EF4-FFF2-40B4-BE49-F238E27FC236}">
                  <a16:creationId xmlns="" xmlns:a16="http://schemas.microsoft.com/office/drawing/2014/main" id="{D756408A-BACE-A048-BD36-50ED9234A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9954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>
              <a:extLst>
                <a:ext uri="{FF2B5EF4-FFF2-40B4-BE49-F238E27FC236}">
                  <a16:creationId xmlns="" xmlns:a16="http://schemas.microsoft.com/office/drawing/2014/main" id="{A97E9563-1B47-3D43-B884-384AE6F3B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0952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="" xmlns:a16="http://schemas.microsoft.com/office/drawing/2014/main" id="{86684534-C80C-7841-BF55-87D48D9EF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0618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>
              <a:extLst>
                <a:ext uri="{FF2B5EF4-FFF2-40B4-BE49-F238E27FC236}">
                  <a16:creationId xmlns="" xmlns:a16="http://schemas.microsoft.com/office/drawing/2014/main" id="{6E9D7920-C713-A349-A662-000F09D76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7578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>
              <a:extLst>
                <a:ext uri="{FF2B5EF4-FFF2-40B4-BE49-F238E27FC236}">
                  <a16:creationId xmlns="" xmlns:a16="http://schemas.microsoft.com/office/drawing/2014/main" id="{256C61D2-7E75-6745-B868-FE93B9DB7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1390" y="5692983"/>
              <a:ext cx="0" cy="108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="" xmlns:a16="http://schemas.microsoft.com/office/drawing/2014/main" id="{62A22234-BEF9-8F46-A355-867D65B885D5}"/>
                </a:ext>
              </a:extLst>
            </p:cNvPr>
            <p:cNvSpPr/>
            <p:nvPr/>
          </p:nvSpPr>
          <p:spPr>
            <a:xfrm>
              <a:off x="7519233" y="3933984"/>
              <a:ext cx="253849" cy="180014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="" xmlns:a16="http://schemas.microsoft.com/office/drawing/2014/main" id="{D4215F15-5C90-8849-A51F-1BA27A3C4A48}"/>
                </a:ext>
              </a:extLst>
            </p:cNvPr>
            <p:cNvSpPr/>
            <p:nvPr/>
          </p:nvSpPr>
          <p:spPr>
            <a:xfrm rot="16200000">
              <a:off x="6885856" y="4887530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2009 - 2013</a:t>
              </a: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="" xmlns:a16="http://schemas.microsoft.com/office/drawing/2014/main" id="{44B8C4A6-305F-7445-89AB-248F7E97633F}"/>
                </a:ext>
              </a:extLst>
            </p:cNvPr>
            <p:cNvSpPr/>
            <p:nvPr/>
          </p:nvSpPr>
          <p:spPr>
            <a:xfrm>
              <a:off x="8753044" y="3746952"/>
              <a:ext cx="256971" cy="198717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="" xmlns:a16="http://schemas.microsoft.com/office/drawing/2014/main" id="{68A3B75B-1507-2545-9013-62ED11894F55}"/>
                </a:ext>
              </a:extLst>
            </p:cNvPr>
            <p:cNvSpPr/>
            <p:nvPr/>
          </p:nvSpPr>
          <p:spPr>
            <a:xfrm rot="16200000">
              <a:off x="8119666" y="4885891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2013 - 2017</a:t>
              </a:r>
            </a:p>
          </p:txBody>
        </p:sp>
        <p:sp>
          <p:nvSpPr>
            <p:cNvPr id="70" name="Rettangolo 69">
              <a:extLst>
                <a:ext uri="{FF2B5EF4-FFF2-40B4-BE49-F238E27FC236}">
                  <a16:creationId xmlns="" xmlns:a16="http://schemas.microsoft.com/office/drawing/2014/main" id="{04697BD4-825E-6841-BEEC-091F0E3E53FF}"/>
                </a:ext>
              </a:extLst>
            </p:cNvPr>
            <p:cNvSpPr/>
            <p:nvPr/>
          </p:nvSpPr>
          <p:spPr>
            <a:xfrm>
              <a:off x="10556587" y="3428422"/>
              <a:ext cx="256971" cy="23057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="" xmlns:a16="http://schemas.microsoft.com/office/drawing/2014/main" id="{3E58F55A-9CF4-5A48-BA38-1F0C0BE05BF3}"/>
                </a:ext>
              </a:extLst>
            </p:cNvPr>
            <p:cNvSpPr/>
            <p:nvPr/>
          </p:nvSpPr>
          <p:spPr>
            <a:xfrm rot="16200000">
              <a:off x="9926334" y="4853824"/>
              <a:ext cx="15437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2019 - 2023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="" xmlns:a16="http://schemas.microsoft.com/office/drawing/2014/main" id="{FC9F059A-A5B6-734F-846D-FA5A7E08FB64}"/>
                </a:ext>
              </a:extLst>
            </p:cNvPr>
            <p:cNvSpPr txBox="1"/>
            <p:nvPr/>
          </p:nvSpPr>
          <p:spPr>
            <a:xfrm>
              <a:off x="6566386" y="298360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="" xmlns:a16="http://schemas.microsoft.com/office/drawing/2014/main" id="{DA27E614-23CE-6D4F-AAE9-39AD0E477A2A}"/>
                </a:ext>
              </a:extLst>
            </p:cNvPr>
            <p:cNvSpPr txBox="1"/>
            <p:nvPr/>
          </p:nvSpPr>
          <p:spPr>
            <a:xfrm>
              <a:off x="6566386" y="343452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50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="" xmlns:a16="http://schemas.microsoft.com/office/drawing/2014/main" id="{A137986C-0351-B34D-B709-62C1C1DC2BB8}"/>
                </a:ext>
              </a:extLst>
            </p:cNvPr>
            <p:cNvSpPr txBox="1"/>
            <p:nvPr/>
          </p:nvSpPr>
          <p:spPr>
            <a:xfrm>
              <a:off x="6566386" y="3840173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="" xmlns:a16="http://schemas.microsoft.com/office/drawing/2014/main" id="{990C58B9-AF76-BB4F-BC47-8850056C487F}"/>
                </a:ext>
              </a:extLst>
            </p:cNvPr>
            <p:cNvSpPr txBox="1"/>
            <p:nvPr/>
          </p:nvSpPr>
          <p:spPr>
            <a:xfrm>
              <a:off x="6566386" y="4244793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="" xmlns:a16="http://schemas.microsoft.com/office/drawing/2014/main" id="{8A7E5684-4EBE-5B41-87D9-6F097252ABA8}"/>
                </a:ext>
              </a:extLst>
            </p:cNvPr>
            <p:cNvSpPr txBox="1"/>
            <p:nvPr/>
          </p:nvSpPr>
          <p:spPr>
            <a:xfrm>
              <a:off x="6566386" y="4738344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="" xmlns:a16="http://schemas.microsoft.com/office/drawing/2014/main" id="{30FE85BE-02F0-F649-AB0D-F612F3F8157C}"/>
                </a:ext>
              </a:extLst>
            </p:cNvPr>
            <p:cNvSpPr txBox="1"/>
            <p:nvPr/>
          </p:nvSpPr>
          <p:spPr>
            <a:xfrm>
              <a:off x="6566386" y="516611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="" xmlns:a16="http://schemas.microsoft.com/office/drawing/2014/main" id="{75569FC7-70FB-9547-9F20-35D116865829}"/>
                </a:ext>
              </a:extLst>
            </p:cNvPr>
            <p:cNvSpPr txBox="1"/>
            <p:nvPr/>
          </p:nvSpPr>
          <p:spPr>
            <a:xfrm>
              <a:off x="6680198" y="55760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="" xmlns:a16="http://schemas.microsoft.com/office/drawing/2014/main" id="{A082B29F-6112-6149-A182-E2B4E6B17F7E}"/>
                </a:ext>
              </a:extLst>
            </p:cNvPr>
            <p:cNvSpPr txBox="1"/>
            <p:nvPr/>
          </p:nvSpPr>
          <p:spPr>
            <a:xfrm>
              <a:off x="7343851" y="582833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2009</a:t>
              </a: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="" xmlns:a16="http://schemas.microsoft.com/office/drawing/2014/main" id="{4BAE3C09-EB04-3D48-9B0D-13F5229315DE}"/>
                </a:ext>
              </a:extLst>
            </p:cNvPr>
            <p:cNvSpPr txBox="1"/>
            <p:nvPr/>
          </p:nvSpPr>
          <p:spPr>
            <a:xfrm>
              <a:off x="8571682" y="581394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2013</a:t>
              </a: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="" xmlns:a16="http://schemas.microsoft.com/office/drawing/2014/main" id="{E63410C4-3AB9-5940-9EA6-61A83EA62ECB}"/>
                </a:ext>
              </a:extLst>
            </p:cNvPr>
            <p:cNvSpPr txBox="1"/>
            <p:nvPr/>
          </p:nvSpPr>
          <p:spPr>
            <a:xfrm>
              <a:off x="10365628" y="583692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2019</a:t>
              </a: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="" xmlns:a16="http://schemas.microsoft.com/office/drawing/2014/main" id="{FEA17079-9039-E049-83A6-F9112C1A9D9F}"/>
                </a:ext>
              </a:extLst>
            </p:cNvPr>
            <p:cNvSpPr txBox="1"/>
            <p:nvPr/>
          </p:nvSpPr>
          <p:spPr>
            <a:xfrm>
              <a:off x="9132247" y="581554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2015</a:t>
              </a: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="" xmlns:a16="http://schemas.microsoft.com/office/drawing/2014/main" id="{D8DB5525-745F-774B-B43F-C39EA18F7DA8}"/>
                </a:ext>
              </a:extLst>
            </p:cNvPr>
            <p:cNvSpPr txBox="1"/>
            <p:nvPr/>
          </p:nvSpPr>
          <p:spPr>
            <a:xfrm>
              <a:off x="9748937" y="580719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2017</a:t>
              </a: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="" xmlns:a16="http://schemas.microsoft.com/office/drawing/2014/main" id="{D06BDBD0-10A5-6440-B1D3-F63F5C73FA06}"/>
                </a:ext>
              </a:extLst>
            </p:cNvPr>
            <p:cNvSpPr txBox="1"/>
            <p:nvPr/>
          </p:nvSpPr>
          <p:spPr>
            <a:xfrm>
              <a:off x="7932982" y="581941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2011</a:t>
              </a: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="" xmlns:a16="http://schemas.microsoft.com/office/drawing/2014/main" id="{EEB22710-074F-2F45-A55E-10402DDBE645}"/>
              </a:ext>
            </a:extLst>
          </p:cNvPr>
          <p:cNvSpPr/>
          <p:nvPr/>
        </p:nvSpPr>
        <p:spPr>
          <a:xfrm>
            <a:off x="8065719" y="6109544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Year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[start of the project]</a:t>
            </a:r>
            <a:endParaRPr lang="en-GB" sz="12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5C8A1C8D-81C6-CD42-B4CC-7D2991E5A3D3}"/>
              </a:ext>
            </a:extLst>
          </p:cNvPr>
          <p:cNvSpPr/>
          <p:nvPr/>
        </p:nvSpPr>
        <p:spPr>
          <a:xfrm>
            <a:off x="7437876" y="2834786"/>
            <a:ext cx="255036" cy="1934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tangolo 82">
            <a:extLst>
              <a:ext uri="{FF2B5EF4-FFF2-40B4-BE49-F238E27FC236}">
                <a16:creationId xmlns="" xmlns:a16="http://schemas.microsoft.com/office/drawing/2014/main" id="{F62AA2FB-B5CA-0845-AFB8-38C9E29314E3}"/>
              </a:ext>
            </a:extLst>
          </p:cNvPr>
          <p:cNvSpPr/>
          <p:nvPr/>
        </p:nvSpPr>
        <p:spPr>
          <a:xfrm>
            <a:off x="8860014" y="2834786"/>
            <a:ext cx="255036" cy="19348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tangolo 83">
            <a:extLst>
              <a:ext uri="{FF2B5EF4-FFF2-40B4-BE49-F238E27FC236}">
                <a16:creationId xmlns="" xmlns:a16="http://schemas.microsoft.com/office/drawing/2014/main" id="{D1132AD4-5140-954B-80B2-B4C54F53E569}"/>
              </a:ext>
            </a:extLst>
          </p:cNvPr>
          <p:cNvSpPr/>
          <p:nvPr/>
        </p:nvSpPr>
        <p:spPr>
          <a:xfrm>
            <a:off x="10052866" y="2834786"/>
            <a:ext cx="255036" cy="193484"/>
          </a:xfrm>
          <a:prstGeom prst="rect">
            <a:avLst/>
          </a:prstGeom>
          <a:solidFill>
            <a:srgbClr val="C5E0B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asellaDiTesto 84">
            <a:extLst>
              <a:ext uri="{FF2B5EF4-FFF2-40B4-BE49-F238E27FC236}">
                <a16:creationId xmlns="" xmlns:a16="http://schemas.microsoft.com/office/drawing/2014/main" id="{7D8EB3B9-DB5B-0F41-A823-91B0E53FE2E7}"/>
              </a:ext>
            </a:extLst>
          </p:cNvPr>
          <p:cNvSpPr txBox="1"/>
          <p:nvPr/>
        </p:nvSpPr>
        <p:spPr>
          <a:xfrm>
            <a:off x="7692912" y="2834786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Eurofleets</a:t>
            </a:r>
            <a:endParaRPr lang="en-GB" sz="1600" dirty="0">
              <a:solidFill>
                <a:srgbClr val="002060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="" xmlns:a16="http://schemas.microsoft.com/office/drawing/2014/main" id="{1C44F29A-335A-3D44-9B60-8B3E62188B72}"/>
              </a:ext>
            </a:extLst>
          </p:cNvPr>
          <p:cNvSpPr txBox="1"/>
          <p:nvPr/>
        </p:nvSpPr>
        <p:spPr>
          <a:xfrm>
            <a:off x="10337977" y="2834786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ACTRIS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="" xmlns:a16="http://schemas.microsoft.com/office/drawing/2014/main" id="{619774E9-F24E-6141-930C-24B211EE88A4}"/>
              </a:ext>
            </a:extLst>
          </p:cNvPr>
          <p:cNvSpPr txBox="1"/>
          <p:nvPr/>
        </p:nvSpPr>
        <p:spPr>
          <a:xfrm>
            <a:off x="9107484" y="283478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EUFAR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B3E6124-3926-5E49-A9C6-A9DF7F1E7C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31" y="3049426"/>
            <a:ext cx="1373973" cy="686987"/>
          </a:xfrm>
          <a:prstGeom prst="round2Diag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5" name="CasellaDiTesto 74">
            <a:extLst>
              <a:ext uri="{FF2B5EF4-FFF2-40B4-BE49-F238E27FC236}">
                <a16:creationId xmlns="" xmlns:a16="http://schemas.microsoft.com/office/drawing/2014/main" id="{1BEA3C4B-3FC4-D844-B97D-0DE9D7F63180}"/>
              </a:ext>
            </a:extLst>
          </p:cNvPr>
          <p:cNvSpPr txBox="1"/>
          <p:nvPr/>
        </p:nvSpPr>
        <p:spPr>
          <a:xfrm>
            <a:off x="7989693" y="4621869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～17%</a:t>
            </a:r>
          </a:p>
        </p:txBody>
      </p:sp>
      <p:grpSp>
        <p:nvGrpSpPr>
          <p:cNvPr id="88" name="Gruppo 87">
            <a:extLst>
              <a:ext uri="{FF2B5EF4-FFF2-40B4-BE49-F238E27FC236}">
                <a16:creationId xmlns="" xmlns:a16="http://schemas.microsoft.com/office/drawing/2014/main" id="{6CEABDE9-5D15-444A-B378-4B59801ED4F7}"/>
              </a:ext>
            </a:extLst>
          </p:cNvPr>
          <p:cNvGrpSpPr/>
          <p:nvPr/>
        </p:nvGrpSpPr>
        <p:grpSpPr>
          <a:xfrm>
            <a:off x="9090740" y="4932174"/>
            <a:ext cx="740908" cy="424262"/>
            <a:chOff x="9090740" y="4386074"/>
            <a:chExt cx="740908" cy="424262"/>
          </a:xfrm>
        </p:grpSpPr>
        <p:grpSp>
          <p:nvGrpSpPr>
            <p:cNvPr id="89" name="Gruppo 88">
              <a:extLst>
                <a:ext uri="{FF2B5EF4-FFF2-40B4-BE49-F238E27FC236}">
                  <a16:creationId xmlns="" xmlns:a16="http://schemas.microsoft.com/office/drawing/2014/main" id="{4F16BF02-CAD6-7349-8CEC-FE8D701FCFB4}"/>
                </a:ext>
              </a:extLst>
            </p:cNvPr>
            <p:cNvGrpSpPr/>
            <p:nvPr/>
          </p:nvGrpSpPr>
          <p:grpSpPr>
            <a:xfrm>
              <a:off x="9179541" y="4658134"/>
              <a:ext cx="569396" cy="152202"/>
              <a:chOff x="9179541" y="4658134"/>
              <a:chExt cx="569396" cy="152202"/>
            </a:xfrm>
          </p:grpSpPr>
          <p:cxnSp>
            <p:nvCxnSpPr>
              <p:cNvPr id="91" name="Connettore 1 90">
                <a:extLst>
                  <a:ext uri="{FF2B5EF4-FFF2-40B4-BE49-F238E27FC236}">
                    <a16:creationId xmlns="" xmlns:a16="http://schemas.microsoft.com/office/drawing/2014/main" id="{A4A1FE20-20F0-2240-AF49-9E9C7F4463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9541" y="4658134"/>
                <a:ext cx="0" cy="1522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2 91">
                <a:extLst>
                  <a:ext uri="{FF2B5EF4-FFF2-40B4-BE49-F238E27FC236}">
                    <a16:creationId xmlns="" xmlns:a16="http://schemas.microsoft.com/office/drawing/2014/main" id="{61320912-D898-2E49-B052-1843B80AF9BD}"/>
                  </a:ext>
                </a:extLst>
              </p:cNvPr>
              <p:cNvCxnSpPr/>
              <p:nvPr/>
            </p:nvCxnSpPr>
            <p:spPr>
              <a:xfrm>
                <a:off x="9179541" y="4738344"/>
                <a:ext cx="569396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CasellaDiTesto 89">
              <a:extLst>
                <a:ext uri="{FF2B5EF4-FFF2-40B4-BE49-F238E27FC236}">
                  <a16:creationId xmlns="" xmlns:a16="http://schemas.microsoft.com/office/drawing/2014/main" id="{06730C6A-3F45-6F4A-81AB-3E0EFF3433AC}"/>
                </a:ext>
              </a:extLst>
            </p:cNvPr>
            <p:cNvSpPr txBox="1"/>
            <p:nvPr/>
          </p:nvSpPr>
          <p:spPr>
            <a:xfrm>
              <a:off x="9090740" y="4386074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  <a:latin typeface="Myriad Pro" panose="020B0503030403020204" pitchFamily="34" charset="0"/>
                  <a:ea typeface="Arial" charset="0"/>
                  <a:cs typeface="Arial" charset="0"/>
                </a:rPr>
                <a:t>H2020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846363" y="-121891"/>
            <a:ext cx="8610600" cy="1293028"/>
          </a:xfrm>
        </p:spPr>
        <p:txBody>
          <a:bodyPr/>
          <a:lstStyle/>
          <a:p>
            <a:pPr algn="r"/>
            <a:r>
              <a:rPr lang="en-GB" dirty="0"/>
              <a:t>… in Horizon Europe?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5962" y="4898980"/>
            <a:ext cx="35846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</a:endParaRPr>
          </a:p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Philippe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Froissard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Deputy Head of the Research Infrastructure Unit European Commission</a:t>
            </a:r>
          </a:p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DG Research &amp; Innovation</a:t>
            </a:r>
          </a:p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RICH Symposium, 14 March 2019</a:t>
            </a:r>
          </a:p>
        </p:txBody>
      </p:sp>
      <p:pic>
        <p:nvPicPr>
          <p:cNvPr id="6146" name="Picture 2" descr="isultati immagini per Horizon 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69" y="3429000"/>
            <a:ext cx="3732470" cy="14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sultati immagini per Horizon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70" y="1773870"/>
            <a:ext cx="3732469" cy="14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2F796215-87AA-AC44-9725-557992ACE9B8}"/>
              </a:ext>
            </a:extLst>
          </p:cNvPr>
          <p:cNvSpPr/>
          <p:nvPr/>
        </p:nvSpPr>
        <p:spPr>
          <a:xfrm>
            <a:off x="4517136" y="863878"/>
            <a:ext cx="7201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Lines of action</a:t>
            </a:r>
          </a:p>
          <a:p>
            <a:r>
              <a:rPr lang="en-GB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Network of national and regional </a:t>
            </a:r>
            <a:r>
              <a:rPr lang="en-GB" sz="2400" b="1" u="sng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funders</a:t>
            </a:r>
            <a:r>
              <a:rPr lang="en-GB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of RIs for the co-funding of trans-national access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Networks of pan EU, national and regional RI addressing global challenges for the provision of access and harmonisation &amp; improvement of services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Integrated networks of RI for development and implementation of a common strategy/roadmap for technological development required to improve their services through partnership with industry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International cooperation actions for RIs </a:t>
            </a:r>
          </a:p>
          <a:p>
            <a:endParaRPr lang="en-GB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121FD8A-62CF-B941-A832-A9AE5A162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853">
            <a:off x="9070848" y="5746553"/>
            <a:ext cx="2828544" cy="79085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4090F0FE-7EDD-CC40-9934-94EE32F8CBDD}"/>
              </a:ext>
            </a:extLst>
          </p:cNvPr>
          <p:cNvSpPr/>
          <p:nvPr/>
        </p:nvSpPr>
        <p:spPr>
          <a:xfrm>
            <a:off x="6741556" y="5072040"/>
            <a:ext cx="496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(CSA)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2020,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Public-Public-</a:t>
            </a:r>
            <a:r>
              <a:rPr 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(P2P) community. 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0CB9F9E8-BB26-3D43-925A-6AE174A891AB}"/>
              </a:ext>
            </a:extLst>
          </p:cNvPr>
          <p:cNvSpPr/>
          <p:nvPr/>
        </p:nvSpPr>
        <p:spPr>
          <a:xfrm>
            <a:off x="4517136" y="454793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Inputs from: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83BC2DE2-A57D-B64E-8DF1-F834F8B64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8" r="-1"/>
          <a:stretch/>
        </p:blipFill>
        <p:spPr>
          <a:xfrm>
            <a:off x="4703809" y="5067465"/>
            <a:ext cx="1974247" cy="926657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="" xmlns:a16="http://schemas.microsoft.com/office/drawing/2014/main" id="{B70B3C1D-D3E7-0043-8224-ADDFCDC3051D}"/>
              </a:ext>
            </a:extLst>
          </p:cNvPr>
          <p:cNvSpPr/>
          <p:nvPr/>
        </p:nvSpPr>
        <p:spPr>
          <a:xfrm>
            <a:off x="1553777" y="321199"/>
            <a:ext cx="91440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8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555564" y="2389367"/>
            <a:ext cx="971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capacity of acting outside the framework of the project/after the end of the project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555564" y="3550336"/>
            <a:ext cx="971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developing a strong cooperation with other RIs in the ENVRI domain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555564" y="2752299"/>
            <a:ext cx="971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strategy agreed at European level 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555564" y="3146408"/>
            <a:ext cx="971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n-GB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pooling of resources from the members 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336005" y="1752162"/>
            <a:ext cx="8631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legal status allows for</a:t>
            </a:r>
            <a:r>
              <a:rPr lang="en-GB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760651" y="296278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760651" y="269947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e 36"/>
          <p:cNvSpPr>
            <a:spLocks noChangeAspect="1"/>
          </p:cNvSpPr>
          <p:nvPr/>
        </p:nvSpPr>
        <p:spPr>
          <a:xfrm>
            <a:off x="760651" y="243617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ppia parentesi quadra 14"/>
          <p:cNvSpPr/>
          <p:nvPr/>
        </p:nvSpPr>
        <p:spPr>
          <a:xfrm rot="16200000">
            <a:off x="393452" y="2476655"/>
            <a:ext cx="914400" cy="625645"/>
          </a:xfrm>
          <a:prstGeom prst="bracketPair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ttore 1 18"/>
          <p:cNvCxnSpPr/>
          <p:nvPr/>
        </p:nvCxnSpPr>
        <p:spPr>
          <a:xfrm flipH="1" flipV="1">
            <a:off x="850651" y="2196863"/>
            <a:ext cx="1" cy="1065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-11574" y="2213827"/>
            <a:ext cx="442762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olo 1"/>
          <p:cNvSpPr txBox="1">
            <a:spLocks/>
          </p:cNvSpPr>
          <p:nvPr/>
        </p:nvSpPr>
        <p:spPr>
          <a:xfrm>
            <a:off x="2846363" y="4468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baseline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Why </a:t>
            </a:r>
            <a:r>
              <a:rPr lang="en-GB" b="1" dirty="0"/>
              <a:t>a Legal Status </a:t>
            </a:r>
            <a:r>
              <a:rPr lang="en-GB" dirty="0"/>
              <a:t>?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1812D4B-66AC-9F4B-87C4-EE342EEFE0CB}"/>
              </a:ext>
            </a:extLst>
          </p:cNvPr>
          <p:cNvGrpSpPr/>
          <p:nvPr/>
        </p:nvGrpSpPr>
        <p:grpSpPr>
          <a:xfrm>
            <a:off x="779240" y="4644173"/>
            <a:ext cx="10633519" cy="1077218"/>
            <a:chOff x="918752" y="3666240"/>
            <a:chExt cx="10633519" cy="1077218"/>
          </a:xfrm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11F4F440-9F3E-5B4B-86A5-B769EC79F56A}"/>
                </a:ext>
              </a:extLst>
            </p:cNvPr>
            <p:cNvSpPr/>
            <p:nvPr/>
          </p:nvSpPr>
          <p:spPr>
            <a:xfrm>
              <a:off x="918752" y="3666240"/>
              <a:ext cx="106335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B0F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Without legal entity: a Network not an Infrastructure</a:t>
              </a:r>
            </a:p>
            <a:p>
              <a:pPr algn="ctr"/>
              <a:r>
                <a:rPr lang="en-GB" sz="3200" b="1" dirty="0">
                  <a:solidFill>
                    <a:srgbClr val="00B0F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                        </a:t>
              </a:r>
              <a:r>
                <a:rPr lang="en-GB" sz="3200" b="1" dirty="0">
                  <a:solidFill>
                    <a:srgbClr val="00B0F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="" xmlns:a16="http://schemas.microsoft.com/office/drawing/2014/main" id="{8EC330D7-F4E2-8B46-BB9B-8D3FAD9DF732}"/>
                </a:ext>
              </a:extLst>
            </p:cNvPr>
            <p:cNvSpPr/>
            <p:nvPr/>
          </p:nvSpPr>
          <p:spPr>
            <a:xfrm>
              <a:off x="5177248" y="41087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it-IT" sz="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Harry </a:t>
              </a:r>
              <a:r>
                <a:rPr lang="it-IT" sz="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Tuinder</a:t>
              </a:r>
              <a:endParaRPr lang="it-IT" sz="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it-IT" sz="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it-IT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  <a:r>
                <a:rPr lang="it-IT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Unit, DG </a:t>
              </a:r>
              <a:r>
                <a:rPr lang="it-IT" sz="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it-IT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Science &amp; </a:t>
              </a:r>
              <a:r>
                <a:rPr lang="it-IT" sz="8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it-IT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5" grpId="0"/>
      <p:bldP spid="10" grpId="0" animBg="1"/>
      <p:bldP spid="36" grpId="0" animBg="1"/>
      <p:bldP spid="3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46483" y="44685"/>
            <a:ext cx="8910480" cy="1293028"/>
          </a:xfrm>
        </p:spPr>
        <p:txBody>
          <a:bodyPr/>
          <a:lstStyle/>
          <a:p>
            <a:pPr algn="r"/>
            <a:r>
              <a:rPr lang="en-GB" sz="4000" dirty="0"/>
              <a:t>Overview of </a:t>
            </a:r>
            <a:r>
              <a:rPr lang="en-GB" sz="4000" dirty="0" err="1"/>
              <a:t>Ri</a:t>
            </a:r>
            <a:r>
              <a:rPr lang="en-GB" sz="4000" cap="none" dirty="0" err="1"/>
              <a:t>s</a:t>
            </a:r>
            <a:r>
              <a:rPr lang="en-GB" sz="4000" dirty="0"/>
              <a:t> legal models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DB91BFC3-ABF0-B047-B31A-BFADBD2AD6F0}"/>
              </a:ext>
            </a:extLst>
          </p:cNvPr>
          <p:cNvSpPr/>
          <p:nvPr/>
        </p:nvSpPr>
        <p:spPr>
          <a:xfrm>
            <a:off x="163915" y="6375163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RI in ENVRI domain</a:t>
            </a:r>
            <a:endParaRPr lang="en-GB" dirty="0"/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820844E7-6C9A-4545-9B4E-CDC92BAFB76E}"/>
              </a:ext>
            </a:extLst>
          </p:cNvPr>
          <p:cNvGrpSpPr/>
          <p:nvPr/>
        </p:nvGrpSpPr>
        <p:grpSpPr>
          <a:xfrm>
            <a:off x="1056140" y="2426410"/>
            <a:ext cx="10567590" cy="1403328"/>
            <a:chOff x="664318" y="427698"/>
            <a:chExt cx="7815364" cy="1403328"/>
          </a:xfrm>
        </p:grpSpPr>
        <p:sp>
          <p:nvSpPr>
            <p:cNvPr id="15" name="Figura a mano libera 14">
              <a:extLst>
                <a:ext uri="{FF2B5EF4-FFF2-40B4-BE49-F238E27FC236}">
                  <a16:creationId xmlns="" xmlns:a16="http://schemas.microsoft.com/office/drawing/2014/main" id="{19B4971A-3D60-5F4B-B408-8DF431D61E19}"/>
                </a:ext>
              </a:extLst>
            </p:cNvPr>
            <p:cNvSpPr/>
            <p:nvPr/>
          </p:nvSpPr>
          <p:spPr>
            <a:xfrm>
              <a:off x="664318" y="663918"/>
              <a:ext cx="7815364" cy="1167108"/>
            </a:xfrm>
            <a:custGeom>
              <a:avLst/>
              <a:gdLst>
                <a:gd name="rtl" fmla="*/ 30000 w 7815364"/>
                <a:gd name="rtt" fmla="*/ 236220 h 850000"/>
                <a:gd name="rtr" fmla="*/ 7785364 w 7815364"/>
                <a:gd name="rtb" fmla="*/ 850000 h 850000"/>
              </a:gdLst>
              <a:ahLst/>
              <a:cxnLst/>
              <a:rect l="rtl" t="rtt" r="rtr" b="rtb"/>
              <a:pathLst>
                <a:path w="7815364" h="850000">
                  <a:moveTo>
                    <a:pt x="120000" y="0"/>
                  </a:moveTo>
                  <a:lnTo>
                    <a:pt x="7695364" y="0"/>
                  </a:lnTo>
                  <a:cubicBezTo>
                    <a:pt x="7761640" y="0"/>
                    <a:pt x="7815364" y="53724"/>
                    <a:pt x="7815364" y="120000"/>
                  </a:cubicBezTo>
                  <a:lnTo>
                    <a:pt x="7815364" y="730000"/>
                  </a:lnTo>
                  <a:cubicBezTo>
                    <a:pt x="7815364" y="796276"/>
                    <a:pt x="7761640" y="850000"/>
                    <a:pt x="7695364" y="850000"/>
                  </a:cubicBezTo>
                  <a:lnTo>
                    <a:pt x="120000" y="850000"/>
                  </a:lnTo>
                  <a:cubicBezTo>
                    <a:pt x="53724" y="850000"/>
                    <a:pt x="0" y="796276"/>
                    <a:pt x="0" y="730000"/>
                  </a:cubicBezTo>
                  <a:lnTo>
                    <a:pt x="0" y="120000"/>
                  </a:lnTo>
                  <a:cubicBezTo>
                    <a:pt x="0" y="53724"/>
                    <a:pt x="53724" y="0"/>
                    <a:pt x="120000" y="0"/>
                  </a:cubicBezTo>
                  <a:close/>
                </a:path>
              </a:pathLst>
            </a:custGeom>
            <a:solidFill>
              <a:srgbClr val="FFFFFF"/>
            </a:solidFill>
            <a:ln w="10000" cap="flat">
              <a:solidFill>
                <a:srgbClr val="0070C0"/>
              </a:solidFill>
              <a:bevel/>
            </a:ln>
            <a:effectLst>
              <a:outerShdw dist="28284" dir="2700000" algn="tl" rotWithShape="0">
                <a:srgbClr val="808080">
                  <a:alpha val="20000"/>
                </a:srgbClr>
              </a:outerShdw>
            </a:effectLst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CLARIN, SHARE, </a:t>
              </a:r>
              <a:r>
                <a:rPr lang="it-IT" sz="1600" b="1" dirty="0" err="1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Lifewatch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ICOS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DARIAH, BBMRI, </a:t>
              </a:r>
              <a:r>
                <a:rPr lang="it-IT" sz="1600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EATRIs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ESS </a:t>
              </a:r>
              <a:r>
                <a:rPr lang="it-IT" sz="1600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Survey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EURO-ARGO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ECRIN, C-ERIC, ESS AB, CESDA, ECCSEL, </a:t>
              </a:r>
              <a:r>
                <a:rPr lang="it-IT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EMSO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, JIVE-VLBI, INFRAFRONTIER, INSTRUCT, </a:t>
              </a:r>
              <a:r>
                <a:rPr lang="it-IT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EMBRC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(</a:t>
              </a:r>
              <a:r>
                <a:rPr lang="it-IT" sz="160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), EU </a:t>
              </a:r>
              <a:r>
                <a:rPr lang="it-IT" sz="1600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Openscreen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(</a:t>
              </a:r>
              <a:r>
                <a:rPr lang="it-IT" sz="160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), EURO </a:t>
              </a:r>
              <a:r>
                <a:rPr lang="it-IT" sz="1600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Bioimaging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(</a:t>
              </a:r>
              <a:r>
                <a:rPr lang="it-IT" sz="160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), </a:t>
              </a:r>
              <a:r>
                <a:rPr lang="it-IT" sz="1600" b="1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EPOS 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it-IT" sz="160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2018</a:t>
              </a:r>
              <a:r>
                <a:rPr lang="it-IT" sz="16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71AB989A-2146-1F4E-BA69-36773F498DB4}"/>
                </a:ext>
              </a:extLst>
            </p:cNvPr>
            <p:cNvSpPr/>
            <p:nvPr/>
          </p:nvSpPr>
          <p:spPr>
            <a:xfrm>
              <a:off x="765105" y="427698"/>
              <a:ext cx="3200000" cy="472441"/>
            </a:xfrm>
            <a:custGeom>
              <a:avLst/>
              <a:gdLst>
                <a:gd name="rtl" fmla="*/ 40000 w 3200000"/>
                <a:gd name="rtt" fmla="*/ 40000 h 472441"/>
                <a:gd name="rtr" fmla="*/ 3160000 w 3200000"/>
                <a:gd name="rtb" fmla="*/ 432441 h 472441"/>
              </a:gdLst>
              <a:ahLst/>
              <a:cxnLst/>
              <a:rect l="rtl" t="rtt" r="rtr" b="rtb"/>
              <a:pathLst>
                <a:path w="3200000" h="472441">
                  <a:moveTo>
                    <a:pt x="236220" y="472441"/>
                  </a:moveTo>
                  <a:lnTo>
                    <a:pt x="2963780" y="472441"/>
                  </a:lnTo>
                  <a:cubicBezTo>
                    <a:pt x="3094244" y="472441"/>
                    <a:pt x="3200000" y="366685"/>
                    <a:pt x="3200000" y="236220"/>
                  </a:cubicBezTo>
                  <a:cubicBezTo>
                    <a:pt x="3200000" y="105756"/>
                    <a:pt x="3094244" y="0"/>
                    <a:pt x="2963780" y="0"/>
                  </a:cubicBezTo>
                  <a:lnTo>
                    <a:pt x="236220" y="0"/>
                  </a:lnTo>
                  <a:cubicBezTo>
                    <a:pt x="105756" y="0"/>
                    <a:pt x="0" y="105756"/>
                    <a:pt x="0" y="236220"/>
                  </a:cubicBezTo>
                  <a:cubicBezTo>
                    <a:pt x="0" y="366685"/>
                    <a:pt x="105756" y="472441"/>
                    <a:pt x="236220" y="472441"/>
                  </a:cubicBezTo>
                  <a:close/>
                </a:path>
              </a:pathLst>
            </a:custGeom>
            <a:solidFill>
              <a:srgbClr val="0070C0"/>
            </a:solidFill>
            <a:ln w="10000" cap="flat">
              <a:solidFill>
                <a:srgbClr val="0070C0"/>
              </a:solidFill>
              <a:beve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>
                  <a:solidFill>
                    <a:srgbClr val="FFFFFF"/>
                  </a:solidFill>
                  <a:latin typeface="Arial"/>
                </a:rPr>
                <a:t>ERIC European Research Infrastructure Consortium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167A60D7-3A4B-2F44-A358-94BF0B25FE53}"/>
              </a:ext>
            </a:extLst>
          </p:cNvPr>
          <p:cNvGrpSpPr/>
          <p:nvPr/>
        </p:nvGrpSpPr>
        <p:grpSpPr>
          <a:xfrm>
            <a:off x="1056140" y="1369602"/>
            <a:ext cx="10567590" cy="834156"/>
            <a:chOff x="664318" y="-629110"/>
            <a:chExt cx="7815364" cy="834156"/>
          </a:xfrm>
        </p:grpSpPr>
        <p:sp>
          <p:nvSpPr>
            <p:cNvPr id="12" name="Figura a mano libera 11">
              <a:extLst>
                <a:ext uri="{FF2B5EF4-FFF2-40B4-BE49-F238E27FC236}">
                  <a16:creationId xmlns="" xmlns:a16="http://schemas.microsoft.com/office/drawing/2014/main" id="{5BA923F6-8A1E-F34D-A2F1-9B94175E8635}"/>
                </a:ext>
              </a:extLst>
            </p:cNvPr>
            <p:cNvSpPr/>
            <p:nvPr/>
          </p:nvSpPr>
          <p:spPr>
            <a:xfrm>
              <a:off x="664318" y="-392890"/>
              <a:ext cx="7815364" cy="597936"/>
            </a:xfrm>
            <a:custGeom>
              <a:avLst/>
              <a:gdLst>
                <a:gd name="rtl" fmla="*/ 30000 w 7815364"/>
                <a:gd name="rtt" fmla="*/ 236220 h 800000"/>
                <a:gd name="rtr" fmla="*/ 7785364 w 7815364"/>
                <a:gd name="rtb" fmla="*/ 800000 h 800000"/>
              </a:gdLst>
              <a:ahLst/>
              <a:cxnLst/>
              <a:rect l="rtl" t="rtt" r="rtr" b="rtb"/>
              <a:pathLst>
                <a:path w="7815364" h="800000">
                  <a:moveTo>
                    <a:pt x="120000" y="0"/>
                  </a:moveTo>
                  <a:lnTo>
                    <a:pt x="7695364" y="0"/>
                  </a:lnTo>
                  <a:cubicBezTo>
                    <a:pt x="7761640" y="0"/>
                    <a:pt x="7815364" y="53724"/>
                    <a:pt x="7815364" y="120000"/>
                  </a:cubicBezTo>
                  <a:lnTo>
                    <a:pt x="7815364" y="680000"/>
                  </a:lnTo>
                  <a:cubicBezTo>
                    <a:pt x="7815364" y="746276"/>
                    <a:pt x="7761640" y="800000"/>
                    <a:pt x="7695364" y="800000"/>
                  </a:cubicBezTo>
                  <a:lnTo>
                    <a:pt x="120000" y="800000"/>
                  </a:lnTo>
                  <a:cubicBezTo>
                    <a:pt x="53724" y="800000"/>
                    <a:pt x="0" y="746276"/>
                    <a:pt x="0" y="680000"/>
                  </a:cubicBezTo>
                  <a:lnTo>
                    <a:pt x="0" y="120000"/>
                  </a:lnTo>
                  <a:cubicBezTo>
                    <a:pt x="0" y="53724"/>
                    <a:pt x="53724" y="0"/>
                    <a:pt x="120000" y="0"/>
                  </a:cubicBezTo>
                  <a:close/>
                </a:path>
              </a:pathLst>
            </a:custGeom>
            <a:solidFill>
              <a:srgbClr val="FFFFFF"/>
            </a:solidFill>
            <a:ln w="10000" cap="flat">
              <a:solidFill>
                <a:srgbClr val="F2A282"/>
              </a:solidFill>
              <a:bevel/>
            </a:ln>
            <a:effectLst>
              <a:outerShdw dist="28284" dir="2700000" algn="tl" rotWithShape="0">
                <a:srgbClr val="808080">
                  <a:alpha val="20000"/>
                </a:srgbClr>
              </a:outerShdw>
            </a:effectLst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rgbClr val="454545"/>
                  </a:solidFill>
                  <a:latin typeface="Arial"/>
                </a:rPr>
                <a:t>CERN, EMBL, ESA, ESO, ILL</a:t>
              </a:r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="" xmlns:a16="http://schemas.microsoft.com/office/drawing/2014/main" id="{5C2F3DF4-E48C-9140-8036-E2228D84AF50}"/>
                </a:ext>
              </a:extLst>
            </p:cNvPr>
            <p:cNvSpPr/>
            <p:nvPr/>
          </p:nvSpPr>
          <p:spPr>
            <a:xfrm>
              <a:off x="765105" y="-629110"/>
              <a:ext cx="3200000" cy="472441"/>
            </a:xfrm>
            <a:custGeom>
              <a:avLst/>
              <a:gdLst>
                <a:gd name="rtl" fmla="*/ 40000 w 3200000"/>
                <a:gd name="rtt" fmla="*/ 40000 h 472441"/>
                <a:gd name="rtr" fmla="*/ 3160000 w 3200000"/>
                <a:gd name="rtb" fmla="*/ 432441 h 472441"/>
              </a:gdLst>
              <a:ahLst/>
              <a:cxnLst/>
              <a:rect l="rtl" t="rtt" r="rtr" b="rtb"/>
              <a:pathLst>
                <a:path w="3200000" h="472441">
                  <a:moveTo>
                    <a:pt x="236220" y="472441"/>
                  </a:moveTo>
                  <a:lnTo>
                    <a:pt x="2963780" y="472441"/>
                  </a:lnTo>
                  <a:cubicBezTo>
                    <a:pt x="3094244" y="472441"/>
                    <a:pt x="3200000" y="366685"/>
                    <a:pt x="3200000" y="236220"/>
                  </a:cubicBezTo>
                  <a:cubicBezTo>
                    <a:pt x="3200000" y="105756"/>
                    <a:pt x="3094244" y="0"/>
                    <a:pt x="2963780" y="0"/>
                  </a:cubicBezTo>
                  <a:lnTo>
                    <a:pt x="236220" y="0"/>
                  </a:lnTo>
                  <a:cubicBezTo>
                    <a:pt x="105756" y="0"/>
                    <a:pt x="0" y="105756"/>
                    <a:pt x="0" y="236220"/>
                  </a:cubicBezTo>
                  <a:cubicBezTo>
                    <a:pt x="0" y="366685"/>
                    <a:pt x="105756" y="472441"/>
                    <a:pt x="236220" y="472441"/>
                  </a:cubicBezTo>
                  <a:close/>
                </a:path>
              </a:pathLst>
            </a:custGeom>
            <a:solidFill>
              <a:srgbClr val="EE7C31"/>
            </a:solidFill>
            <a:ln w="10000" cap="flat">
              <a:solidFill>
                <a:srgbClr val="EE7C31"/>
              </a:solidFill>
              <a:beve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dirty="0">
                  <a:solidFill>
                    <a:srgbClr val="FFFFFF"/>
                  </a:solidFill>
                  <a:latin typeface="Arial"/>
                </a:rPr>
                <a:t>IGO Inter-Governmental </a:t>
              </a:r>
              <a:r>
                <a:rPr dirty="0" err="1">
                  <a:solidFill>
                    <a:srgbClr val="FFFFFF"/>
                  </a:solidFill>
                  <a:latin typeface="Arial"/>
                </a:rPr>
                <a:t>Organisation</a:t>
              </a:r>
              <a:endParaRPr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9" name="Figura a mano libera 18">
            <a:extLst>
              <a:ext uri="{FF2B5EF4-FFF2-40B4-BE49-F238E27FC236}">
                <a16:creationId xmlns="" xmlns:a16="http://schemas.microsoft.com/office/drawing/2014/main" id="{C90EAFFC-C442-AA49-B40F-6D1187F15012}"/>
              </a:ext>
            </a:extLst>
          </p:cNvPr>
          <p:cNvSpPr/>
          <p:nvPr/>
        </p:nvSpPr>
        <p:spPr>
          <a:xfrm>
            <a:off x="1056140" y="4333174"/>
            <a:ext cx="10567590" cy="597936"/>
          </a:xfrm>
          <a:custGeom>
            <a:avLst/>
            <a:gdLst>
              <a:gd name="rtl" fmla="*/ 30000 w 7815364"/>
              <a:gd name="rtt" fmla="*/ 236220 h 800000"/>
              <a:gd name="rtr" fmla="*/ 7785364 w 7815364"/>
              <a:gd name="rtb" fmla="*/ 800000 h 800000"/>
            </a:gdLst>
            <a:ahLst/>
            <a:cxnLst/>
            <a:rect l="rtl" t="rtt" r="rtr" b="rtb"/>
            <a:pathLst>
              <a:path w="7815364" h="800000">
                <a:moveTo>
                  <a:pt x="120000" y="0"/>
                </a:moveTo>
                <a:lnTo>
                  <a:pt x="7695364" y="0"/>
                </a:lnTo>
                <a:cubicBezTo>
                  <a:pt x="7761640" y="0"/>
                  <a:pt x="7815364" y="53724"/>
                  <a:pt x="7815364" y="120000"/>
                </a:cubicBezTo>
                <a:lnTo>
                  <a:pt x="7815364" y="680000"/>
                </a:lnTo>
                <a:cubicBezTo>
                  <a:pt x="7815364" y="746276"/>
                  <a:pt x="7761640" y="800000"/>
                  <a:pt x="7695364" y="800000"/>
                </a:cubicBezTo>
                <a:lnTo>
                  <a:pt x="120000" y="800000"/>
                </a:lnTo>
                <a:cubicBezTo>
                  <a:pt x="53724" y="800000"/>
                  <a:pt x="0" y="746276"/>
                  <a:pt x="0" y="680000"/>
                </a:cubicBezTo>
                <a:lnTo>
                  <a:pt x="0" y="120000"/>
                </a:lnTo>
                <a:cubicBezTo>
                  <a:pt x="0" y="53724"/>
                  <a:pt x="53724" y="0"/>
                  <a:pt x="120000" y="0"/>
                </a:cubicBez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00B050"/>
            </a:solidFill>
            <a:bevel/>
          </a:ln>
          <a:effectLst>
            <a:outerShdw dist="28284" dir="2700000" algn="tl" rotWithShape="0">
              <a:srgbClr val="808080">
                <a:alpha val="20000"/>
              </a:srgbClr>
            </a:outerShdw>
          </a:effectLst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PRACE, ELI, </a:t>
            </a:r>
            <a:r>
              <a:rPr lang="it-IT" sz="16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EuroGOOS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16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IAGO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EUFAR</a:t>
            </a:r>
            <a:r>
              <a:rPr lang="it-IT" sz="16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(2018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it-IT" sz="16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LTER, 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JPI-Ocean</a:t>
            </a:r>
          </a:p>
        </p:txBody>
      </p:sp>
      <p:sp>
        <p:nvSpPr>
          <p:cNvPr id="20" name="Figura a mano libera 19">
            <a:extLst>
              <a:ext uri="{FF2B5EF4-FFF2-40B4-BE49-F238E27FC236}">
                <a16:creationId xmlns="" xmlns:a16="http://schemas.microsoft.com/office/drawing/2014/main" id="{99D1123D-E3FF-B84B-B48F-DF1F6DAA6ABC}"/>
              </a:ext>
            </a:extLst>
          </p:cNvPr>
          <p:cNvSpPr/>
          <p:nvPr/>
        </p:nvSpPr>
        <p:spPr>
          <a:xfrm>
            <a:off x="1192420" y="4096954"/>
            <a:ext cx="4326899" cy="472441"/>
          </a:xfrm>
          <a:custGeom>
            <a:avLst/>
            <a:gdLst>
              <a:gd name="rtl" fmla="*/ 40000 w 3200000"/>
              <a:gd name="rtt" fmla="*/ 40000 h 472441"/>
              <a:gd name="rtr" fmla="*/ 3160000 w 3200000"/>
              <a:gd name="rtb" fmla="*/ 432441 h 472441"/>
            </a:gdLst>
            <a:ahLst/>
            <a:cxnLst/>
            <a:rect l="rtl" t="rtt" r="rtr" b="rtb"/>
            <a:pathLst>
              <a:path w="3200000" h="472441">
                <a:moveTo>
                  <a:pt x="236220" y="472441"/>
                </a:moveTo>
                <a:lnTo>
                  <a:pt x="2963780" y="472441"/>
                </a:lnTo>
                <a:cubicBezTo>
                  <a:pt x="3094244" y="472441"/>
                  <a:pt x="3200000" y="366685"/>
                  <a:pt x="3200000" y="236220"/>
                </a:cubicBezTo>
                <a:cubicBezTo>
                  <a:pt x="3200000" y="105756"/>
                  <a:pt x="3094244" y="0"/>
                  <a:pt x="2963780" y="0"/>
                </a:cubicBezTo>
                <a:lnTo>
                  <a:pt x="236220" y="0"/>
                </a:lnTo>
                <a:cubicBezTo>
                  <a:pt x="105756" y="0"/>
                  <a:pt x="0" y="105756"/>
                  <a:pt x="0" y="236220"/>
                </a:cubicBezTo>
                <a:cubicBezTo>
                  <a:pt x="0" y="366685"/>
                  <a:pt x="105756" y="472441"/>
                  <a:pt x="236220" y="472441"/>
                </a:cubicBezTo>
                <a:close/>
              </a:path>
            </a:pathLst>
          </a:custGeom>
          <a:solidFill>
            <a:srgbClr val="00B050"/>
          </a:solidFill>
          <a:ln w="10000" cap="flat">
            <a:solidFill>
              <a:srgbClr val="00B05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</a:rPr>
              <a:t>AISBL International </a:t>
            </a:r>
            <a:r>
              <a:rPr lang="it-IT" dirty="0" err="1">
                <a:solidFill>
                  <a:srgbClr val="FFFFFF"/>
                </a:solidFill>
                <a:latin typeface="Arial"/>
              </a:rPr>
              <a:t>Belgian</a:t>
            </a:r>
            <a:r>
              <a:rPr lang="it-IT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Arial"/>
              </a:rPr>
              <a:t>Assotiation</a:t>
            </a:r>
            <a:endParaRPr lang="it-IT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Figura a mano libera 20">
            <a:extLst>
              <a:ext uri="{FF2B5EF4-FFF2-40B4-BE49-F238E27FC236}">
                <a16:creationId xmlns="" xmlns:a16="http://schemas.microsoft.com/office/drawing/2014/main" id="{5C77EF7C-5FF4-494B-B267-D58325F87A59}"/>
              </a:ext>
            </a:extLst>
          </p:cNvPr>
          <p:cNvSpPr/>
          <p:nvPr/>
        </p:nvSpPr>
        <p:spPr>
          <a:xfrm>
            <a:off x="1056140" y="5427122"/>
            <a:ext cx="10567590" cy="597936"/>
          </a:xfrm>
          <a:custGeom>
            <a:avLst/>
            <a:gdLst>
              <a:gd name="rtl" fmla="*/ 30000 w 7815364"/>
              <a:gd name="rtt" fmla="*/ 236220 h 800000"/>
              <a:gd name="rtr" fmla="*/ 7785364 w 7815364"/>
              <a:gd name="rtb" fmla="*/ 800000 h 800000"/>
            </a:gdLst>
            <a:ahLst/>
            <a:cxnLst/>
            <a:rect l="rtl" t="rtt" r="rtr" b="rtb"/>
            <a:pathLst>
              <a:path w="7815364" h="800000">
                <a:moveTo>
                  <a:pt x="120000" y="0"/>
                </a:moveTo>
                <a:lnTo>
                  <a:pt x="7695364" y="0"/>
                </a:lnTo>
                <a:cubicBezTo>
                  <a:pt x="7761640" y="0"/>
                  <a:pt x="7815364" y="53724"/>
                  <a:pt x="7815364" y="120000"/>
                </a:cubicBezTo>
                <a:lnTo>
                  <a:pt x="7815364" y="680000"/>
                </a:lnTo>
                <a:cubicBezTo>
                  <a:pt x="7815364" y="746276"/>
                  <a:pt x="7761640" y="800000"/>
                  <a:pt x="7695364" y="800000"/>
                </a:cubicBezTo>
                <a:lnTo>
                  <a:pt x="120000" y="800000"/>
                </a:lnTo>
                <a:cubicBezTo>
                  <a:pt x="53724" y="800000"/>
                  <a:pt x="0" y="746276"/>
                  <a:pt x="0" y="680000"/>
                </a:cubicBezTo>
                <a:lnTo>
                  <a:pt x="0" y="120000"/>
                </a:lnTo>
                <a:cubicBezTo>
                  <a:pt x="0" y="53724"/>
                  <a:pt x="53724" y="0"/>
                  <a:pt x="120000" y="0"/>
                </a:cubicBez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00B050"/>
            </a:solidFill>
            <a:bevel/>
          </a:ln>
          <a:effectLst>
            <a:outerShdw dist="28284" dir="2700000" algn="tl" rotWithShape="0">
              <a:srgbClr val="808080">
                <a:alpha val="20000"/>
              </a:srgbClr>
            </a:outerShdw>
          </a:effectLst>
        </p:spPr>
        <p:txBody>
          <a:bodyPr wrap="square" lIns="36000" tIns="0" rIns="36000" bIns="0" rtlCol="0" anchor="ctr"/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- INFRAFRONTIER (</a:t>
            </a:r>
            <a:r>
              <a:rPr lang="it-IT" sz="16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becoming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ERIC), SE- ESS AB (</a:t>
            </a:r>
            <a:r>
              <a:rPr lang="it-IT" sz="16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coming</a:t>
            </a:r>
            <a:r>
              <a:rPr lang="it-IT" sz="16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ERIC)</a:t>
            </a:r>
          </a:p>
        </p:txBody>
      </p:sp>
      <p:sp>
        <p:nvSpPr>
          <p:cNvPr id="22" name="Figura a mano libera 21">
            <a:extLst>
              <a:ext uri="{FF2B5EF4-FFF2-40B4-BE49-F238E27FC236}">
                <a16:creationId xmlns="" xmlns:a16="http://schemas.microsoft.com/office/drawing/2014/main" id="{A7327DF4-16A9-2D45-9B11-43FD683204A3}"/>
              </a:ext>
            </a:extLst>
          </p:cNvPr>
          <p:cNvSpPr/>
          <p:nvPr/>
        </p:nvSpPr>
        <p:spPr>
          <a:xfrm>
            <a:off x="1192420" y="5190902"/>
            <a:ext cx="4326899" cy="472441"/>
          </a:xfrm>
          <a:custGeom>
            <a:avLst/>
            <a:gdLst>
              <a:gd name="rtl" fmla="*/ 40000 w 3200000"/>
              <a:gd name="rtt" fmla="*/ 40000 h 472441"/>
              <a:gd name="rtr" fmla="*/ 3160000 w 3200000"/>
              <a:gd name="rtb" fmla="*/ 432441 h 472441"/>
            </a:gdLst>
            <a:ahLst/>
            <a:cxnLst/>
            <a:rect l="rtl" t="rtt" r="rtr" b="rtb"/>
            <a:pathLst>
              <a:path w="3200000" h="472441">
                <a:moveTo>
                  <a:pt x="236220" y="472441"/>
                </a:moveTo>
                <a:lnTo>
                  <a:pt x="2963780" y="472441"/>
                </a:lnTo>
                <a:cubicBezTo>
                  <a:pt x="3094244" y="472441"/>
                  <a:pt x="3200000" y="366685"/>
                  <a:pt x="3200000" y="236220"/>
                </a:cubicBezTo>
                <a:cubicBezTo>
                  <a:pt x="3200000" y="105756"/>
                  <a:pt x="3094244" y="0"/>
                  <a:pt x="2963780" y="0"/>
                </a:cubicBezTo>
                <a:lnTo>
                  <a:pt x="236220" y="0"/>
                </a:lnTo>
                <a:cubicBezTo>
                  <a:pt x="105756" y="0"/>
                  <a:pt x="0" y="105756"/>
                  <a:pt x="0" y="236220"/>
                </a:cubicBezTo>
                <a:cubicBezTo>
                  <a:pt x="0" y="366685"/>
                  <a:pt x="105756" y="472441"/>
                  <a:pt x="236220" y="472441"/>
                </a:cubicBezTo>
                <a:close/>
              </a:path>
            </a:pathLst>
          </a:custGeom>
          <a:solidFill>
            <a:srgbClr val="00B050"/>
          </a:solidFill>
          <a:ln w="10000" cap="flat">
            <a:solidFill>
              <a:srgbClr val="00B05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</a:rPr>
              <a:t>LIMITED LIABILITY COMPANIES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51DB3465-8FB4-C04F-B304-726B060A0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656" y="1384356"/>
            <a:ext cx="574147" cy="47244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99080F3B-9914-6B4E-8C48-B9CFE2AF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296">
            <a:off x="10953548" y="2327713"/>
            <a:ext cx="1131275" cy="49587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BDF1B112-3859-E54E-BA27-0347C7CC7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6235">
            <a:off x="11223869" y="4053656"/>
            <a:ext cx="577190" cy="6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709">
            <a:extLst>
              <a:ext uri="{FF2B5EF4-FFF2-40B4-BE49-F238E27FC236}">
                <a16:creationId xmlns="" xmlns:a16="http://schemas.microsoft.com/office/drawing/2014/main" id="{AE9DCF8E-F339-E849-B8EF-C73F1DF541E3}"/>
              </a:ext>
            </a:extLst>
          </p:cNvPr>
          <p:cNvGrpSpPr/>
          <p:nvPr/>
        </p:nvGrpSpPr>
        <p:grpSpPr>
          <a:xfrm>
            <a:off x="1817826" y="1889523"/>
            <a:ext cx="8670000" cy="4256820"/>
            <a:chOff x="237000" y="1300590"/>
            <a:chExt cx="8670000" cy="42568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igura a mano libera 22">
              <a:extLst>
                <a:ext uri="{FF2B5EF4-FFF2-40B4-BE49-F238E27FC236}">
                  <a16:creationId xmlns="" xmlns:a16="http://schemas.microsoft.com/office/drawing/2014/main" id="{08F83D64-0D20-6D4A-92E1-8539C3C02B0D}"/>
                </a:ext>
              </a:extLst>
            </p:cNvPr>
            <p:cNvSpPr/>
            <p:nvPr/>
          </p:nvSpPr>
          <p:spPr>
            <a:xfrm>
              <a:off x="659840" y="3432730"/>
              <a:ext cx="8247160" cy="10000"/>
            </a:xfrm>
            <a:custGeom>
              <a:avLst/>
              <a:gdLst/>
              <a:ahLst/>
              <a:cxnLst/>
              <a:rect l="0" t="0" r="0" b="0"/>
              <a:pathLst>
                <a:path w="8247160" h="10000" fill="none">
                  <a:moveTo>
                    <a:pt x="0" y="0"/>
                  </a:moveTo>
                  <a:lnTo>
                    <a:pt x="8247160" y="0"/>
                  </a:lnTo>
                </a:path>
              </a:pathLst>
            </a:custGeom>
            <a:solidFill>
              <a:srgbClr val="FFFFFF"/>
            </a:solidFill>
            <a:ln w="19050" cap="flat">
              <a:solidFill>
                <a:srgbClr val="8D9CB1"/>
              </a:solidFill>
              <a:bevel/>
            </a:ln>
          </p:spPr>
        </p:sp>
        <p:sp>
          <p:nvSpPr>
            <p:cNvPr id="24" name="Text 710">
              <a:extLst>
                <a:ext uri="{FF2B5EF4-FFF2-40B4-BE49-F238E27FC236}">
                  <a16:creationId xmlns="" xmlns:a16="http://schemas.microsoft.com/office/drawing/2014/main" id="{4809E5FD-84C7-4E4D-B7D6-36785C45B9C7}"/>
                </a:ext>
              </a:extLst>
            </p:cNvPr>
            <p:cNvSpPr txBox="1"/>
            <p:nvPr/>
          </p:nvSpPr>
          <p:spPr>
            <a:xfrm>
              <a:off x="237000" y="3774230"/>
              <a:ext cx="767647" cy="3000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dirty="0">
                  <a:solidFill>
                    <a:srgbClr val="303030"/>
                  </a:solidFill>
                  <a:latin typeface="Arial"/>
                </a:rPr>
                <a:t>2015</a:t>
              </a:r>
            </a:p>
          </p:txBody>
        </p:sp>
        <p:sp>
          <p:nvSpPr>
            <p:cNvPr id="25" name="Text 711">
              <a:extLst>
                <a:ext uri="{FF2B5EF4-FFF2-40B4-BE49-F238E27FC236}">
                  <a16:creationId xmlns="" xmlns:a16="http://schemas.microsoft.com/office/drawing/2014/main" id="{C19B782E-95ED-1F47-8F1D-13E262473D7C}"/>
                </a:ext>
              </a:extLst>
            </p:cNvPr>
            <p:cNvSpPr txBox="1"/>
            <p:nvPr/>
          </p:nvSpPr>
          <p:spPr>
            <a:xfrm>
              <a:off x="3100728" y="3774230"/>
              <a:ext cx="767647" cy="3000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dirty="0">
                  <a:solidFill>
                    <a:srgbClr val="303030"/>
                  </a:solidFill>
                  <a:latin typeface="Arial"/>
                </a:rPr>
                <a:t>2017</a:t>
              </a:r>
            </a:p>
          </p:txBody>
        </p:sp>
        <p:sp>
          <p:nvSpPr>
            <p:cNvPr id="26" name="Text 712">
              <a:extLst>
                <a:ext uri="{FF2B5EF4-FFF2-40B4-BE49-F238E27FC236}">
                  <a16:creationId xmlns="" xmlns:a16="http://schemas.microsoft.com/office/drawing/2014/main" id="{76AA6AEC-95AD-6048-A7E3-DDF084A10149}"/>
                </a:ext>
              </a:extLst>
            </p:cNvPr>
            <p:cNvSpPr txBox="1"/>
            <p:nvPr/>
          </p:nvSpPr>
          <p:spPr>
            <a:xfrm>
              <a:off x="4420216" y="3774230"/>
              <a:ext cx="767647" cy="3000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>
                  <a:solidFill>
                    <a:srgbClr val="303030"/>
                  </a:solidFill>
                  <a:latin typeface="Arial"/>
                </a:rPr>
                <a:t>2018</a:t>
              </a: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="" xmlns:a16="http://schemas.microsoft.com/office/drawing/2014/main" id="{FB1E6584-F9FA-4D4E-82F9-0B20EA756FF2}"/>
                </a:ext>
              </a:extLst>
            </p:cNvPr>
            <p:cNvGrpSpPr/>
            <p:nvPr/>
          </p:nvGrpSpPr>
          <p:grpSpPr>
            <a:xfrm>
              <a:off x="539595" y="1300590"/>
              <a:ext cx="1489287" cy="2257140"/>
              <a:chOff x="539595" y="1300590"/>
              <a:chExt cx="1489287" cy="2257140"/>
            </a:xfrm>
          </p:grpSpPr>
          <p:sp>
            <p:nvSpPr>
              <p:cNvPr id="41" name="Figura a mano libera 40">
                <a:extLst>
                  <a:ext uri="{FF2B5EF4-FFF2-40B4-BE49-F238E27FC236}">
                    <a16:creationId xmlns="" xmlns:a16="http://schemas.microsoft.com/office/drawing/2014/main" id="{90C06D14-5CC6-9D4F-9E54-DB0F876077C3}"/>
                  </a:ext>
                </a:extLst>
              </p:cNvPr>
              <p:cNvSpPr/>
              <p:nvPr/>
            </p:nvSpPr>
            <p:spPr>
              <a:xfrm>
                <a:off x="539595" y="3317730"/>
                <a:ext cx="240000" cy="240000"/>
              </a:xfrm>
              <a:custGeom>
                <a:avLst/>
                <a:gdLst/>
                <a:ahLst/>
                <a:cxnLst/>
                <a:rect l="0" t="0" r="0" b="0"/>
                <a:pathLst>
                  <a:path w="240000" h="240000">
                    <a:moveTo>
                      <a:pt x="0" y="120000"/>
                    </a:moveTo>
                    <a:cubicBezTo>
                      <a:pt x="0" y="53726"/>
                      <a:pt x="53726" y="0"/>
                      <a:pt x="120000" y="0"/>
                    </a:cubicBezTo>
                    <a:cubicBezTo>
                      <a:pt x="186274" y="0"/>
                      <a:pt x="240000" y="53726"/>
                      <a:pt x="240000" y="120000"/>
                    </a:cubicBezTo>
                    <a:cubicBezTo>
                      <a:pt x="240000" y="186274"/>
                      <a:pt x="186274" y="240000"/>
                      <a:pt x="120000" y="240000"/>
                    </a:cubicBezTo>
                    <a:cubicBezTo>
                      <a:pt x="53726" y="240000"/>
                      <a:pt x="0" y="186274"/>
                      <a:pt x="0" y="120000"/>
                    </a:cubicBezTo>
                    <a:close/>
                  </a:path>
                </a:pathLst>
              </a:custGeom>
              <a:solidFill>
                <a:srgbClr val="1BBC9D"/>
              </a:solidFill>
              <a:ln w="10000" cap="flat">
                <a:solidFill>
                  <a:srgbClr val="1BBC9D"/>
                </a:solidFill>
                <a:bevel/>
              </a:ln>
            </p:spPr>
          </p:sp>
          <p:sp>
            <p:nvSpPr>
              <p:cNvPr id="42" name="Figura a mano libera 41">
                <a:extLst>
                  <a:ext uri="{FF2B5EF4-FFF2-40B4-BE49-F238E27FC236}">
                    <a16:creationId xmlns="" xmlns:a16="http://schemas.microsoft.com/office/drawing/2014/main" id="{5E68AF2F-CA51-D546-B391-01FC7DDED025}"/>
                  </a:ext>
                </a:extLst>
              </p:cNvPr>
              <p:cNvSpPr/>
              <p:nvPr/>
            </p:nvSpPr>
            <p:spPr>
              <a:xfrm>
                <a:off x="695682" y="1300590"/>
                <a:ext cx="1333200" cy="2097360"/>
              </a:xfrm>
              <a:custGeom>
                <a:avLst/>
                <a:gdLst/>
                <a:ahLst/>
                <a:cxnLst/>
                <a:rect l="0" t="0" r="0" b="0"/>
                <a:pathLst>
                  <a:path w="1333200" h="2097360" fill="none">
                    <a:moveTo>
                      <a:pt x="0" y="2097360"/>
                    </a:moveTo>
                    <a:lnTo>
                      <a:pt x="617391" y="1227800"/>
                    </a:lnTo>
                    <a:cubicBezTo>
                      <a:pt x="617391" y="1227800"/>
                      <a:pt x="671413" y="1137140"/>
                      <a:pt x="778913" y="1128570"/>
                    </a:cubicBezTo>
                    <a:cubicBezTo>
                      <a:pt x="778913" y="1128570"/>
                      <a:pt x="1204630" y="1128570"/>
                      <a:pt x="1204630" y="1128570"/>
                    </a:cubicBezTo>
                    <a:cubicBezTo>
                      <a:pt x="1204630" y="1128570"/>
                      <a:pt x="1333200" y="1142860"/>
                      <a:pt x="1333200" y="1014290"/>
                    </a:cubicBezTo>
                    <a:cubicBezTo>
                      <a:pt x="1333200" y="1014290"/>
                      <a:pt x="1333200" y="0"/>
                      <a:pt x="1333200" y="0"/>
                    </a:cubicBezTo>
                  </a:path>
                </a:pathLst>
              </a:custGeom>
              <a:solidFill>
                <a:srgbClr val="1BBC9D"/>
              </a:solidFill>
              <a:ln w="12700" cap="flat">
                <a:solidFill>
                  <a:srgbClr val="1BBC9D"/>
                </a:solidFill>
                <a:bevel/>
              </a:ln>
            </p:spPr>
          </p:sp>
        </p:grpSp>
        <p:grpSp>
          <p:nvGrpSpPr>
            <p:cNvPr id="31" name="Gruppo 30">
              <a:extLst>
                <a:ext uri="{FF2B5EF4-FFF2-40B4-BE49-F238E27FC236}">
                  <a16:creationId xmlns="" xmlns:a16="http://schemas.microsoft.com/office/drawing/2014/main" id="{0857404D-3AEE-1347-A330-0B9429AC6AD6}"/>
                </a:ext>
              </a:extLst>
            </p:cNvPr>
            <p:cNvGrpSpPr/>
            <p:nvPr/>
          </p:nvGrpSpPr>
          <p:grpSpPr>
            <a:xfrm>
              <a:off x="3302555" y="1300590"/>
              <a:ext cx="1474853" cy="2257140"/>
              <a:chOff x="3302555" y="1300590"/>
              <a:chExt cx="1474853" cy="2257140"/>
            </a:xfrm>
          </p:grpSpPr>
          <p:sp>
            <p:nvSpPr>
              <p:cNvPr id="39" name="Figura a mano libera 38">
                <a:extLst>
                  <a:ext uri="{FF2B5EF4-FFF2-40B4-BE49-F238E27FC236}">
                    <a16:creationId xmlns="" xmlns:a16="http://schemas.microsoft.com/office/drawing/2014/main" id="{545DDE11-1B35-0141-8126-9048F1D8AAC7}"/>
                  </a:ext>
                </a:extLst>
              </p:cNvPr>
              <p:cNvSpPr/>
              <p:nvPr/>
            </p:nvSpPr>
            <p:spPr>
              <a:xfrm>
                <a:off x="3302555" y="3317730"/>
                <a:ext cx="240000" cy="240000"/>
              </a:xfrm>
              <a:custGeom>
                <a:avLst/>
                <a:gdLst/>
                <a:ahLst/>
                <a:cxnLst/>
                <a:rect l="0" t="0" r="0" b="0"/>
                <a:pathLst>
                  <a:path w="240000" h="240000">
                    <a:moveTo>
                      <a:pt x="0" y="120000"/>
                    </a:moveTo>
                    <a:cubicBezTo>
                      <a:pt x="0" y="53726"/>
                      <a:pt x="53726" y="0"/>
                      <a:pt x="120000" y="0"/>
                    </a:cubicBezTo>
                    <a:cubicBezTo>
                      <a:pt x="186274" y="0"/>
                      <a:pt x="240000" y="53726"/>
                      <a:pt x="240000" y="120000"/>
                    </a:cubicBezTo>
                    <a:cubicBezTo>
                      <a:pt x="240000" y="186274"/>
                      <a:pt x="186274" y="240000"/>
                      <a:pt x="120000" y="240000"/>
                    </a:cubicBezTo>
                    <a:cubicBezTo>
                      <a:pt x="53726" y="240000"/>
                      <a:pt x="0" y="186274"/>
                      <a:pt x="0" y="120000"/>
                    </a:cubicBezTo>
                    <a:close/>
                  </a:path>
                </a:pathLst>
              </a:custGeom>
              <a:solidFill>
                <a:srgbClr val="2DA2BF"/>
              </a:solidFill>
              <a:ln w="10000" cap="flat">
                <a:solidFill>
                  <a:srgbClr val="2DA2BF"/>
                </a:solidFill>
                <a:bevel/>
              </a:ln>
            </p:spPr>
          </p:sp>
          <p:sp>
            <p:nvSpPr>
              <p:cNvPr id="40" name="Figura a mano libera 39">
                <a:extLst>
                  <a:ext uri="{FF2B5EF4-FFF2-40B4-BE49-F238E27FC236}">
                    <a16:creationId xmlns="" xmlns:a16="http://schemas.microsoft.com/office/drawing/2014/main" id="{45F8E351-298C-5D4E-8B17-676D61C457F0}"/>
                  </a:ext>
                </a:extLst>
              </p:cNvPr>
              <p:cNvSpPr/>
              <p:nvPr/>
            </p:nvSpPr>
            <p:spPr>
              <a:xfrm>
                <a:off x="3444208" y="1300590"/>
                <a:ext cx="1333200" cy="2097360"/>
              </a:xfrm>
              <a:custGeom>
                <a:avLst/>
                <a:gdLst/>
                <a:ahLst/>
                <a:cxnLst/>
                <a:rect l="0" t="0" r="0" b="0"/>
                <a:pathLst>
                  <a:path w="1333200" h="2097360" fill="none">
                    <a:moveTo>
                      <a:pt x="0" y="2097360"/>
                    </a:moveTo>
                    <a:lnTo>
                      <a:pt x="617391" y="1227800"/>
                    </a:lnTo>
                    <a:cubicBezTo>
                      <a:pt x="617391" y="1227800"/>
                      <a:pt x="671413" y="1137140"/>
                      <a:pt x="778913" y="1128570"/>
                    </a:cubicBezTo>
                    <a:cubicBezTo>
                      <a:pt x="778913" y="1128570"/>
                      <a:pt x="1204630" y="1128570"/>
                      <a:pt x="1204630" y="1128570"/>
                    </a:cubicBezTo>
                    <a:cubicBezTo>
                      <a:pt x="1204630" y="1128570"/>
                      <a:pt x="1333200" y="1142860"/>
                      <a:pt x="1333200" y="1014290"/>
                    </a:cubicBezTo>
                    <a:cubicBezTo>
                      <a:pt x="1333200" y="1014290"/>
                      <a:pt x="1333200" y="0"/>
                      <a:pt x="1333200" y="0"/>
                    </a:cubicBezTo>
                  </a:path>
                </a:pathLst>
              </a:custGeom>
              <a:solidFill>
                <a:srgbClr val="2DA2BF"/>
              </a:solidFill>
              <a:ln w="12700" cap="flat">
                <a:solidFill>
                  <a:srgbClr val="2DA2BF"/>
                </a:solidFill>
                <a:bevel/>
              </a:ln>
            </p:spPr>
          </p:sp>
        </p:grpSp>
        <p:grpSp>
          <p:nvGrpSpPr>
            <p:cNvPr id="32" name="Gruppo 31">
              <a:extLst>
                <a:ext uri="{FF2B5EF4-FFF2-40B4-BE49-F238E27FC236}">
                  <a16:creationId xmlns="" xmlns:a16="http://schemas.microsoft.com/office/drawing/2014/main" id="{E694AA12-E005-834C-8F27-46EC3AE9B7AD}"/>
                </a:ext>
              </a:extLst>
            </p:cNvPr>
            <p:cNvGrpSpPr/>
            <p:nvPr/>
          </p:nvGrpSpPr>
          <p:grpSpPr>
            <a:xfrm>
              <a:off x="4684045" y="1300590"/>
              <a:ext cx="1467635" cy="2257140"/>
              <a:chOff x="4684045" y="1300590"/>
              <a:chExt cx="1467635" cy="2257140"/>
            </a:xfrm>
          </p:grpSpPr>
          <p:sp>
            <p:nvSpPr>
              <p:cNvPr id="37" name="Figura a mano libera 36">
                <a:extLst>
                  <a:ext uri="{FF2B5EF4-FFF2-40B4-BE49-F238E27FC236}">
                    <a16:creationId xmlns="" xmlns:a16="http://schemas.microsoft.com/office/drawing/2014/main" id="{8259E059-51B6-1044-97D2-79FE74CD9005}"/>
                  </a:ext>
                </a:extLst>
              </p:cNvPr>
              <p:cNvSpPr/>
              <p:nvPr/>
            </p:nvSpPr>
            <p:spPr>
              <a:xfrm>
                <a:off x="4684045" y="3317730"/>
                <a:ext cx="240000" cy="240000"/>
              </a:xfrm>
              <a:custGeom>
                <a:avLst/>
                <a:gdLst/>
                <a:ahLst/>
                <a:cxnLst/>
                <a:rect l="0" t="0" r="0" b="0"/>
                <a:pathLst>
                  <a:path w="240000" h="240000">
                    <a:moveTo>
                      <a:pt x="0" y="120000"/>
                    </a:moveTo>
                    <a:cubicBezTo>
                      <a:pt x="0" y="53726"/>
                      <a:pt x="53726" y="0"/>
                      <a:pt x="120000" y="0"/>
                    </a:cubicBezTo>
                    <a:cubicBezTo>
                      <a:pt x="186274" y="0"/>
                      <a:pt x="240000" y="53726"/>
                      <a:pt x="240000" y="120000"/>
                    </a:cubicBezTo>
                    <a:cubicBezTo>
                      <a:pt x="240000" y="186274"/>
                      <a:pt x="186274" y="240000"/>
                      <a:pt x="120000" y="240000"/>
                    </a:cubicBezTo>
                    <a:cubicBezTo>
                      <a:pt x="53726" y="240000"/>
                      <a:pt x="0" y="186274"/>
                      <a:pt x="0" y="120000"/>
                    </a:cubicBezTo>
                    <a:close/>
                  </a:path>
                </a:pathLst>
              </a:custGeom>
              <a:solidFill>
                <a:srgbClr val="EE7C31"/>
              </a:solidFill>
              <a:ln w="10000" cap="flat">
                <a:solidFill>
                  <a:srgbClr val="EE7C31"/>
                </a:solidFill>
                <a:bevel/>
              </a:ln>
            </p:spPr>
          </p:sp>
          <p:sp>
            <p:nvSpPr>
              <p:cNvPr id="38" name="Figura a mano libera 37">
                <a:extLst>
                  <a:ext uri="{FF2B5EF4-FFF2-40B4-BE49-F238E27FC236}">
                    <a16:creationId xmlns="" xmlns:a16="http://schemas.microsoft.com/office/drawing/2014/main" id="{F4761532-1D8B-8241-99ED-B9B355F2AEFF}"/>
                  </a:ext>
                </a:extLst>
              </p:cNvPr>
              <p:cNvSpPr/>
              <p:nvPr/>
            </p:nvSpPr>
            <p:spPr>
              <a:xfrm>
                <a:off x="4818480" y="1300590"/>
                <a:ext cx="1333200" cy="2097360"/>
              </a:xfrm>
              <a:custGeom>
                <a:avLst/>
                <a:gdLst/>
                <a:ahLst/>
                <a:cxnLst/>
                <a:rect l="0" t="0" r="0" b="0"/>
                <a:pathLst>
                  <a:path w="1333200" h="2097360" fill="none">
                    <a:moveTo>
                      <a:pt x="0" y="2097360"/>
                    </a:moveTo>
                    <a:lnTo>
                      <a:pt x="617391" y="1227800"/>
                    </a:lnTo>
                    <a:cubicBezTo>
                      <a:pt x="617391" y="1227800"/>
                      <a:pt x="671413" y="1137140"/>
                      <a:pt x="778913" y="1128570"/>
                    </a:cubicBezTo>
                    <a:cubicBezTo>
                      <a:pt x="778913" y="1128570"/>
                      <a:pt x="1204630" y="1128570"/>
                      <a:pt x="1204630" y="1128570"/>
                    </a:cubicBezTo>
                    <a:cubicBezTo>
                      <a:pt x="1204630" y="1128570"/>
                      <a:pt x="1333200" y="1142860"/>
                      <a:pt x="1333200" y="1014290"/>
                    </a:cubicBezTo>
                    <a:cubicBezTo>
                      <a:pt x="1333200" y="1014290"/>
                      <a:pt x="1333200" y="0"/>
                      <a:pt x="1333200" y="0"/>
                    </a:cubicBezTo>
                  </a:path>
                </a:pathLst>
              </a:custGeom>
              <a:solidFill>
                <a:srgbClr val="EE7C31"/>
              </a:solidFill>
              <a:ln w="12700" cap="flat">
                <a:solidFill>
                  <a:srgbClr val="EE7C31"/>
                </a:solidFill>
                <a:bevel/>
              </a:ln>
            </p:spPr>
          </p:sp>
        </p:grpSp>
        <p:grpSp>
          <p:nvGrpSpPr>
            <p:cNvPr id="34" name="Gruppo 33">
              <a:extLst>
                <a:ext uri="{FF2B5EF4-FFF2-40B4-BE49-F238E27FC236}">
                  <a16:creationId xmlns="" xmlns:a16="http://schemas.microsoft.com/office/drawing/2014/main" id="{FCF9F11D-1EC7-D34D-9A48-810414917894}"/>
                </a:ext>
              </a:extLst>
            </p:cNvPr>
            <p:cNvGrpSpPr/>
            <p:nvPr/>
          </p:nvGrpSpPr>
          <p:grpSpPr>
            <a:xfrm rot="-10800000">
              <a:off x="2072149" y="3300270"/>
              <a:ext cx="1474853" cy="2257140"/>
              <a:chOff x="2072149" y="3300270"/>
              <a:chExt cx="1474853" cy="2257140"/>
            </a:xfrm>
          </p:grpSpPr>
          <p:sp>
            <p:nvSpPr>
              <p:cNvPr id="35" name="Figura a mano libera 34">
                <a:extLst>
                  <a:ext uri="{FF2B5EF4-FFF2-40B4-BE49-F238E27FC236}">
                    <a16:creationId xmlns="" xmlns:a16="http://schemas.microsoft.com/office/drawing/2014/main" id="{CC761D4D-5923-674F-92E2-AD6DC97C1AF3}"/>
                  </a:ext>
                </a:extLst>
              </p:cNvPr>
              <p:cNvSpPr/>
              <p:nvPr/>
            </p:nvSpPr>
            <p:spPr>
              <a:xfrm>
                <a:off x="2072149" y="5317410"/>
                <a:ext cx="240000" cy="240000"/>
              </a:xfrm>
              <a:custGeom>
                <a:avLst/>
                <a:gdLst/>
                <a:ahLst/>
                <a:cxnLst/>
                <a:rect l="0" t="0" r="0" b="0"/>
                <a:pathLst>
                  <a:path w="240000" h="240000">
                    <a:moveTo>
                      <a:pt x="0" y="120000"/>
                    </a:moveTo>
                    <a:cubicBezTo>
                      <a:pt x="0" y="53726"/>
                      <a:pt x="53726" y="0"/>
                      <a:pt x="120000" y="0"/>
                    </a:cubicBezTo>
                    <a:cubicBezTo>
                      <a:pt x="186274" y="0"/>
                      <a:pt x="240000" y="53726"/>
                      <a:pt x="240000" y="120000"/>
                    </a:cubicBezTo>
                    <a:cubicBezTo>
                      <a:pt x="240000" y="186274"/>
                      <a:pt x="186274" y="240000"/>
                      <a:pt x="120000" y="240000"/>
                    </a:cubicBezTo>
                    <a:cubicBezTo>
                      <a:pt x="53726" y="240000"/>
                      <a:pt x="0" y="186274"/>
                      <a:pt x="0" y="120000"/>
                    </a:cubicBezTo>
                    <a:close/>
                  </a:path>
                </a:pathLst>
              </a:custGeom>
              <a:solidFill>
                <a:srgbClr val="2DA2BF"/>
              </a:solidFill>
              <a:ln w="10000" cap="flat">
                <a:solidFill>
                  <a:srgbClr val="2DA2BF"/>
                </a:solidFill>
                <a:bevel/>
              </a:ln>
            </p:spPr>
          </p:sp>
          <p:sp>
            <p:nvSpPr>
              <p:cNvPr id="36" name="Figura a mano libera 35">
                <a:extLst>
                  <a:ext uri="{FF2B5EF4-FFF2-40B4-BE49-F238E27FC236}">
                    <a16:creationId xmlns="" xmlns:a16="http://schemas.microsoft.com/office/drawing/2014/main" id="{B43A07A2-F2D7-5F47-ADA0-6EB090635CB5}"/>
                  </a:ext>
                </a:extLst>
              </p:cNvPr>
              <p:cNvSpPr/>
              <p:nvPr/>
            </p:nvSpPr>
            <p:spPr>
              <a:xfrm>
                <a:off x="2213803" y="3300270"/>
                <a:ext cx="1333200" cy="2097360"/>
              </a:xfrm>
              <a:custGeom>
                <a:avLst/>
                <a:gdLst/>
                <a:ahLst/>
                <a:cxnLst/>
                <a:rect l="0" t="0" r="0" b="0"/>
                <a:pathLst>
                  <a:path w="1333200" h="2097360" fill="none">
                    <a:moveTo>
                      <a:pt x="0" y="2097360"/>
                    </a:moveTo>
                    <a:lnTo>
                      <a:pt x="617391" y="1227800"/>
                    </a:lnTo>
                    <a:cubicBezTo>
                      <a:pt x="617391" y="1227800"/>
                      <a:pt x="671413" y="1137140"/>
                      <a:pt x="778913" y="1128570"/>
                    </a:cubicBezTo>
                    <a:cubicBezTo>
                      <a:pt x="778913" y="1128570"/>
                      <a:pt x="1204630" y="1128570"/>
                      <a:pt x="1204630" y="1128570"/>
                    </a:cubicBezTo>
                    <a:cubicBezTo>
                      <a:pt x="1204630" y="1128570"/>
                      <a:pt x="1333200" y="1142860"/>
                      <a:pt x="1333200" y="1014290"/>
                    </a:cubicBezTo>
                    <a:cubicBezTo>
                      <a:pt x="1333200" y="1014290"/>
                      <a:pt x="1333200" y="0"/>
                      <a:pt x="1333200" y="0"/>
                    </a:cubicBezTo>
                  </a:path>
                </a:pathLst>
              </a:custGeom>
              <a:solidFill>
                <a:srgbClr val="2DA2BF"/>
              </a:solidFill>
              <a:ln w="12700" cap="flat">
                <a:solidFill>
                  <a:srgbClr val="2DA2BF"/>
                </a:solidFill>
                <a:bevel/>
              </a:ln>
            </p:spPr>
          </p:sp>
        </p:grpSp>
      </p:grpSp>
      <p:sp>
        <p:nvSpPr>
          <p:cNvPr id="43" name="Rettangolo 42">
            <a:extLst>
              <a:ext uri="{FF2B5EF4-FFF2-40B4-BE49-F238E27FC236}">
                <a16:creationId xmlns="" xmlns:a16="http://schemas.microsoft.com/office/drawing/2014/main" id="{8121BA54-3BB7-734A-83B4-4CDF28E7044F}"/>
              </a:ext>
            </a:extLst>
          </p:cNvPr>
          <p:cNvSpPr/>
          <p:nvPr/>
        </p:nvSpPr>
        <p:spPr>
          <a:xfrm>
            <a:off x="8665624" y="4169234"/>
            <a:ext cx="2592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Year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[submitted deliverables/report]</a:t>
            </a:r>
            <a:endParaRPr lang="en-GB" sz="12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44" name="Titolo 1">
            <a:extLst>
              <a:ext uri="{FF2B5EF4-FFF2-40B4-BE49-F238E27FC236}">
                <a16:creationId xmlns="" xmlns:a16="http://schemas.microsoft.com/office/drawing/2014/main" id="{B43EE92B-E56B-8145-B5C0-06EBF763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15" y="-245878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Desktop Analysis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i="1" cap="none" dirty="0"/>
              <a:t>web document and projects deliverables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703C5BC1-547C-F641-A34C-DCED30F217E4}"/>
              </a:ext>
            </a:extLst>
          </p:cNvPr>
          <p:cNvSpPr/>
          <p:nvPr/>
        </p:nvSpPr>
        <p:spPr>
          <a:xfrm>
            <a:off x="3879180" y="2350033"/>
            <a:ext cx="247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</a:t>
            </a:r>
          </a:p>
          <a:p>
            <a:pPr algn="r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="" xmlns:a16="http://schemas.microsoft.com/office/drawing/2014/main" id="{13631DDE-09BC-784D-8617-8598C1C464AC}"/>
              </a:ext>
            </a:extLst>
          </p:cNvPr>
          <p:cNvSpPr/>
          <p:nvPr/>
        </p:nvSpPr>
        <p:spPr>
          <a:xfrm>
            <a:off x="3642286" y="5086370"/>
            <a:ext cx="20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SWOT Analysis of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Environment </a:t>
            </a:r>
            <a:endParaRPr lang="it-IT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magine 48">
            <a:extLst>
              <a:ext uri="{FF2B5EF4-FFF2-40B4-BE49-F238E27FC236}">
                <a16:creationId xmlns="" xmlns:a16="http://schemas.microsoft.com/office/drawing/2014/main" id="{60B1E5F0-F3F0-AE40-8F30-9644E8EBF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557" y="3208659"/>
            <a:ext cx="1580826" cy="688649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97B71E8D-464B-204C-9463-0C9F1EC5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870" y="1257908"/>
            <a:ext cx="1890875" cy="992084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="" xmlns:a16="http://schemas.microsoft.com/office/drawing/2014/main" id="{4F36543A-6C3F-E143-BD13-162C2F575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267" y="2710456"/>
            <a:ext cx="1446611" cy="1028615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="" xmlns:a16="http://schemas.microsoft.com/office/drawing/2014/main" id="{90BD499A-20A5-764D-999A-2734B8513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108" y="4075879"/>
            <a:ext cx="1420422" cy="751717"/>
          </a:xfrm>
          <a:prstGeom prst="rect">
            <a:avLst/>
          </a:prstGeom>
        </p:spPr>
      </p:pic>
      <p:sp>
        <p:nvSpPr>
          <p:cNvPr id="47" name="Rettangolo 46">
            <a:extLst>
              <a:ext uri="{FF2B5EF4-FFF2-40B4-BE49-F238E27FC236}">
                <a16:creationId xmlns="" xmlns:a16="http://schemas.microsoft.com/office/drawing/2014/main" id="{C1B9BCEF-BABE-9440-9448-E38F40F9F8F9}"/>
              </a:ext>
            </a:extLst>
          </p:cNvPr>
          <p:cNvSpPr/>
          <p:nvPr/>
        </p:nvSpPr>
        <p:spPr>
          <a:xfrm>
            <a:off x="1664786" y="1109424"/>
            <a:ext cx="1890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EUFAR 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="" xmlns:a16="http://schemas.microsoft.com/office/drawing/2014/main" id="{540B54F6-5C6D-8D47-989B-FC5B43F20602}"/>
              </a:ext>
            </a:extLst>
          </p:cNvPr>
          <p:cNvSpPr/>
          <p:nvPr/>
        </p:nvSpPr>
        <p:spPr>
          <a:xfrm>
            <a:off x="7737673" y="1700489"/>
            <a:ext cx="2164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Jerico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="" xmlns:a16="http://schemas.microsoft.com/office/drawing/2014/main" id="{DEEA60CC-AF70-7E40-A0CF-22161EB5D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789" y="4648417"/>
            <a:ext cx="1185322" cy="863383"/>
          </a:xfrm>
          <a:prstGeom prst="rect">
            <a:avLst/>
          </a:prstGeom>
        </p:spPr>
      </p:pic>
      <p:sp>
        <p:nvSpPr>
          <p:cNvPr id="58" name="Figura a mano libera 57">
            <a:extLst>
              <a:ext uri="{FF2B5EF4-FFF2-40B4-BE49-F238E27FC236}">
                <a16:creationId xmlns="" xmlns:a16="http://schemas.microsoft.com/office/drawing/2014/main" id="{93F75081-9634-CE4F-8685-628D095D9684}"/>
              </a:ext>
            </a:extLst>
          </p:cNvPr>
          <p:cNvSpPr/>
          <p:nvPr/>
        </p:nvSpPr>
        <p:spPr>
          <a:xfrm>
            <a:off x="8041180" y="3878525"/>
            <a:ext cx="240000" cy="240000"/>
          </a:xfrm>
          <a:custGeom>
            <a:avLst/>
            <a:gdLst/>
            <a:ahLst/>
            <a:cxnLst/>
            <a:rect l="0" t="0" r="0" b="0"/>
            <a:pathLst>
              <a:path w="240000" h="240000">
                <a:moveTo>
                  <a:pt x="0" y="120000"/>
                </a:moveTo>
                <a:cubicBezTo>
                  <a:pt x="0" y="53726"/>
                  <a:pt x="53726" y="0"/>
                  <a:pt x="120000" y="0"/>
                </a:cubicBezTo>
                <a:cubicBezTo>
                  <a:pt x="186274" y="0"/>
                  <a:pt x="240000" y="53726"/>
                  <a:pt x="240000" y="120000"/>
                </a:cubicBezTo>
                <a:cubicBezTo>
                  <a:pt x="240000" y="186274"/>
                  <a:pt x="186274" y="240000"/>
                  <a:pt x="120000" y="240000"/>
                </a:cubicBezTo>
                <a:cubicBezTo>
                  <a:pt x="53726" y="240000"/>
                  <a:pt x="0" y="186274"/>
                  <a:pt x="0" y="120000"/>
                </a:cubicBezTo>
                <a:close/>
              </a:path>
            </a:pathLst>
          </a:custGeom>
          <a:solidFill>
            <a:srgbClr val="002060"/>
          </a:solidFill>
          <a:ln w="10000" cap="flat">
            <a:solidFill>
              <a:srgbClr val="00206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59" name="Text 712">
            <a:extLst>
              <a:ext uri="{FF2B5EF4-FFF2-40B4-BE49-F238E27FC236}">
                <a16:creationId xmlns="" xmlns:a16="http://schemas.microsoft.com/office/drawing/2014/main" id="{E38A141B-5EBA-6C4D-B3A5-3FD846DAC9EC}"/>
              </a:ext>
            </a:extLst>
          </p:cNvPr>
          <p:cNvSpPr txBox="1"/>
          <p:nvPr/>
        </p:nvSpPr>
        <p:spPr>
          <a:xfrm>
            <a:off x="7807736" y="4305627"/>
            <a:ext cx="767647" cy="300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303030"/>
                </a:solidFill>
                <a:latin typeface="Arial"/>
              </a:rPr>
              <a:t>2019</a:t>
            </a:r>
            <a:endParaRPr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60" name="Figura a mano libera 59">
            <a:extLst>
              <a:ext uri="{FF2B5EF4-FFF2-40B4-BE49-F238E27FC236}">
                <a16:creationId xmlns="" xmlns:a16="http://schemas.microsoft.com/office/drawing/2014/main" id="{5894A771-C885-9340-AA01-50374B90E285}"/>
              </a:ext>
            </a:extLst>
          </p:cNvPr>
          <p:cNvSpPr/>
          <p:nvPr/>
        </p:nvSpPr>
        <p:spPr>
          <a:xfrm rot="5400000">
            <a:off x="8603267" y="3700630"/>
            <a:ext cx="1333200" cy="2097360"/>
          </a:xfrm>
          <a:custGeom>
            <a:avLst/>
            <a:gdLst/>
            <a:ahLst/>
            <a:cxnLst/>
            <a:rect l="0" t="0" r="0" b="0"/>
            <a:pathLst>
              <a:path w="1333200" h="2097360" fill="none">
                <a:moveTo>
                  <a:pt x="0" y="2097360"/>
                </a:moveTo>
                <a:lnTo>
                  <a:pt x="617391" y="1227800"/>
                </a:lnTo>
                <a:cubicBezTo>
                  <a:pt x="617391" y="1227800"/>
                  <a:pt x="671413" y="1137140"/>
                  <a:pt x="778913" y="1128570"/>
                </a:cubicBezTo>
                <a:cubicBezTo>
                  <a:pt x="778913" y="1128570"/>
                  <a:pt x="1204630" y="1128570"/>
                  <a:pt x="1204630" y="1128570"/>
                </a:cubicBezTo>
                <a:cubicBezTo>
                  <a:pt x="1204630" y="1128570"/>
                  <a:pt x="1333200" y="1142860"/>
                  <a:pt x="1333200" y="1014290"/>
                </a:cubicBezTo>
                <a:cubicBezTo>
                  <a:pt x="1333200" y="1014290"/>
                  <a:pt x="1333200" y="0"/>
                  <a:pt x="1333200" y="0"/>
                </a:cubicBezTo>
              </a:path>
            </a:pathLst>
          </a:custGeom>
          <a:solidFill>
            <a:srgbClr val="002060"/>
          </a:solidFill>
          <a:ln w="12700" cap="flat">
            <a:solidFill>
              <a:srgbClr val="002060"/>
            </a:solidFill>
            <a:prstDash val="dash"/>
            <a:bevel/>
          </a:ln>
        </p:spPr>
      </p:sp>
      <p:sp>
        <p:nvSpPr>
          <p:cNvPr id="61" name="Rettangolo 60">
            <a:extLst>
              <a:ext uri="{FF2B5EF4-FFF2-40B4-BE49-F238E27FC236}">
                <a16:creationId xmlns="" xmlns:a16="http://schemas.microsoft.com/office/drawing/2014/main" id="{DC177894-AAD9-A342-A247-19C46D7E4F0D}"/>
              </a:ext>
            </a:extLst>
          </p:cNvPr>
          <p:cNvSpPr/>
          <p:nvPr/>
        </p:nvSpPr>
        <p:spPr>
          <a:xfrm>
            <a:off x="9295376" y="50306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endParaRPr lang="en-GB" dirty="0"/>
          </a:p>
        </p:txBody>
      </p:sp>
      <p:sp>
        <p:nvSpPr>
          <p:cNvPr id="62" name="Rettangolo 61">
            <a:extLst>
              <a:ext uri="{FF2B5EF4-FFF2-40B4-BE49-F238E27FC236}">
                <a16:creationId xmlns="" xmlns:a16="http://schemas.microsoft.com/office/drawing/2014/main" id="{27F926C3-3B36-8441-A617-5655DEC793E2}"/>
              </a:ext>
            </a:extLst>
          </p:cNvPr>
          <p:cNvSpPr/>
          <p:nvPr/>
        </p:nvSpPr>
        <p:spPr>
          <a:xfrm>
            <a:off x="9423617" y="53999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GB" dirty="0"/>
          </a:p>
        </p:txBody>
      </p:sp>
      <p:sp>
        <p:nvSpPr>
          <p:cNvPr id="63" name="Rettangolo 62">
            <a:extLst>
              <a:ext uri="{FF2B5EF4-FFF2-40B4-BE49-F238E27FC236}">
                <a16:creationId xmlns="" xmlns:a16="http://schemas.microsoft.com/office/drawing/2014/main" id="{090000A5-3715-264A-A381-B45E767AB9BA}"/>
              </a:ext>
            </a:extLst>
          </p:cNvPr>
          <p:cNvSpPr/>
          <p:nvPr/>
        </p:nvSpPr>
        <p:spPr>
          <a:xfrm>
            <a:off x="5492647" y="1089271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i="1" dirty="0">
                <a:solidFill>
                  <a:srgbClr val="1F97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ESFRI</a:t>
            </a:r>
          </a:p>
          <a:p>
            <a:pPr algn="r"/>
            <a:r>
              <a:rPr lang="it-IT" b="1" i="1" dirty="0" err="1">
                <a:solidFill>
                  <a:srgbClr val="1F97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it-IT" b="1" i="1" dirty="0">
                <a:solidFill>
                  <a:srgbClr val="1F97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GB" b="1" i="1" dirty="0">
              <a:solidFill>
                <a:srgbClr val="1F97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CBECF68A-4DAE-C343-9C06-BF42161C25CD}"/>
              </a:ext>
            </a:extLst>
          </p:cNvPr>
          <p:cNvGrpSpPr/>
          <p:nvPr/>
        </p:nvGrpSpPr>
        <p:grpSpPr>
          <a:xfrm>
            <a:off x="742785" y="2409127"/>
            <a:ext cx="2650000" cy="960000"/>
            <a:chOff x="-48748" y="2113724"/>
            <a:chExt cx="2650000" cy="960000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Figura a mano libera 45">
              <a:extLst>
                <a:ext uri="{FF2B5EF4-FFF2-40B4-BE49-F238E27FC236}">
                  <a16:creationId xmlns="" xmlns:a16="http://schemas.microsoft.com/office/drawing/2014/main" id="{DD254432-471A-7F40-AFB3-561405D86C26}"/>
                </a:ext>
              </a:extLst>
            </p:cNvPr>
            <p:cNvSpPr/>
            <p:nvPr/>
          </p:nvSpPr>
          <p:spPr>
            <a:xfrm>
              <a:off x="-48748" y="2113724"/>
              <a:ext cx="2650000" cy="480000"/>
            </a:xfrm>
            <a:custGeom>
              <a:avLst/>
              <a:gdLst>
                <a:gd name="connsiteX0" fmla="*/ 265000 w 2650000"/>
                <a:gd name="connsiteY0" fmla="*/ 240000 h 480000"/>
                <a:gd name="connsiteX1" fmla="*/ 530000 w 2650000"/>
                <a:gd name="connsiteY1" fmla="*/ 240000 h 480000"/>
                <a:gd name="connsiteX2" fmla="*/ 795000 w 2650000"/>
                <a:gd name="connsiteY2" fmla="*/ 240000 h 480000"/>
                <a:gd name="connsiteX3" fmla="*/ 1060000 w 2650000"/>
                <a:gd name="connsiteY3" fmla="*/ 240000 h 480000"/>
                <a:gd name="connsiteX4" fmla="*/ 1325000 w 2650000"/>
                <a:gd name="connsiteY4" fmla="*/ 240000 h 480000"/>
                <a:gd name="rtl" fmla="*/ 56693 w 2650000"/>
                <a:gd name="rtr" fmla="*/ 2586693 w 26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650000" h="480000">
                  <a:moveTo>
                    <a:pt x="0" y="0"/>
                  </a:moveTo>
                  <a:lnTo>
                    <a:pt x="2650000" y="0"/>
                  </a:lnTo>
                  <a:lnTo>
                    <a:pt x="2650000" y="480000"/>
                  </a:lnTo>
                  <a:lnTo>
                    <a:pt x="0" y="48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capital requirement</a:t>
              </a:r>
            </a:p>
          </p:txBody>
        </p:sp>
        <p:sp>
          <p:nvSpPr>
            <p:cNvPr id="47" name="Figura a mano libera 46">
              <a:extLst>
                <a:ext uri="{FF2B5EF4-FFF2-40B4-BE49-F238E27FC236}">
                  <a16:creationId xmlns="" xmlns:a16="http://schemas.microsoft.com/office/drawing/2014/main" id="{9CE739F4-E10A-534E-995D-E7C541FC12D6}"/>
                </a:ext>
              </a:extLst>
            </p:cNvPr>
            <p:cNvSpPr/>
            <p:nvPr/>
          </p:nvSpPr>
          <p:spPr>
            <a:xfrm>
              <a:off x="-48748" y="2593724"/>
              <a:ext cx="2650000" cy="480000"/>
            </a:xfrm>
            <a:custGeom>
              <a:avLst/>
              <a:gdLst>
                <a:gd name="connsiteX0" fmla="*/ 265000 w 2650000"/>
                <a:gd name="connsiteY0" fmla="*/ 240000 h 480000"/>
                <a:gd name="connsiteX1" fmla="*/ 530000 w 2650000"/>
                <a:gd name="connsiteY1" fmla="*/ 240000 h 480000"/>
                <a:gd name="connsiteX2" fmla="*/ 795000 w 2650000"/>
                <a:gd name="connsiteY2" fmla="*/ 240000 h 480000"/>
                <a:gd name="connsiteX3" fmla="*/ 1060000 w 2650000"/>
                <a:gd name="connsiteY3" fmla="*/ 240000 h 480000"/>
                <a:gd name="connsiteX4" fmla="*/ 1325000 w 2650000"/>
                <a:gd name="connsiteY4" fmla="*/ 240000 h 480000"/>
                <a:gd name="rtl" fmla="*/ 56693 w 2650000"/>
                <a:gd name="rtr" fmla="*/ 2586693 w 26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650000" h="480000">
                  <a:moveTo>
                    <a:pt x="0" y="0"/>
                  </a:moveTo>
                  <a:lnTo>
                    <a:pt x="2650000" y="0"/>
                  </a:lnTo>
                  <a:lnTo>
                    <a:pt x="2650000" y="480000"/>
                  </a:lnTo>
                  <a:lnTo>
                    <a:pt x="0" y="48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 of membership</a:t>
              </a:r>
            </a:p>
          </p:txBody>
        </p:sp>
      </p:grpSp>
      <p:sp>
        <p:nvSpPr>
          <p:cNvPr id="40" name="Figura a mano libera 39">
            <a:extLst>
              <a:ext uri="{FF2B5EF4-FFF2-40B4-BE49-F238E27FC236}">
                <a16:creationId xmlns="" xmlns:a16="http://schemas.microsoft.com/office/drawing/2014/main" id="{3306DE79-0418-C744-9025-EB5A6EB1681C}"/>
              </a:ext>
            </a:extLst>
          </p:cNvPr>
          <p:cNvSpPr/>
          <p:nvPr/>
        </p:nvSpPr>
        <p:spPr>
          <a:xfrm>
            <a:off x="6878374" y="336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grpSp>
        <p:nvGrpSpPr>
          <p:cNvPr id="10" name="Group 955">
            <a:extLst>
              <a:ext uri="{FF2B5EF4-FFF2-40B4-BE49-F238E27FC236}">
                <a16:creationId xmlns="" xmlns:a16="http://schemas.microsoft.com/office/drawing/2014/main" id="{0AB06A6E-438A-0F41-86DC-CC46BBCA8CEB}"/>
              </a:ext>
            </a:extLst>
          </p:cNvPr>
          <p:cNvGrpSpPr/>
          <p:nvPr/>
        </p:nvGrpSpPr>
        <p:grpSpPr>
          <a:xfrm>
            <a:off x="742785" y="480080"/>
            <a:ext cx="3481496" cy="2648646"/>
            <a:chOff x="-48748" y="184677"/>
            <a:chExt cx="3481496" cy="2648646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igura a mano libera 19">
              <a:extLst>
                <a:ext uri="{FF2B5EF4-FFF2-40B4-BE49-F238E27FC236}">
                  <a16:creationId xmlns="" xmlns:a16="http://schemas.microsoft.com/office/drawing/2014/main" id="{2277FD78-3302-E448-BEFC-26B235259E91}"/>
                </a:ext>
              </a:extLst>
            </p:cNvPr>
            <p:cNvSpPr/>
            <p:nvPr/>
          </p:nvSpPr>
          <p:spPr>
            <a:xfrm>
              <a:off x="-48748" y="904275"/>
              <a:ext cx="3481496" cy="1209449"/>
            </a:xfrm>
            <a:custGeom>
              <a:avLst/>
              <a:gdLst>
                <a:gd name="connsiteX0" fmla="*/ 1324323 w 3481496"/>
                <a:gd name="connsiteY0" fmla="*/ 604724 h 1209449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3481496" h="1209449">
                  <a:moveTo>
                    <a:pt x="831496" y="0"/>
                  </a:moveTo>
                  <a:lnTo>
                    <a:pt x="3481496" y="0"/>
                  </a:lnTo>
                  <a:lnTo>
                    <a:pt x="2650000" y="1209449"/>
                  </a:lnTo>
                  <a:lnTo>
                    <a:pt x="0" y="1209449"/>
                  </a:lnTo>
                  <a:lnTo>
                    <a:pt x="831496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</p:sp>
        <p:sp>
          <p:nvSpPr>
            <p:cNvPr id="21" name="Text 956">
              <a:extLst>
                <a:ext uri="{FF2B5EF4-FFF2-40B4-BE49-F238E27FC236}">
                  <a16:creationId xmlns="" xmlns:a16="http://schemas.microsoft.com/office/drawing/2014/main" id="{B4E4B188-4DD5-E04D-B267-8C86F46C9C85}"/>
                </a:ext>
              </a:extLst>
            </p:cNvPr>
            <p:cNvSpPr txBox="1"/>
            <p:nvPr/>
          </p:nvSpPr>
          <p:spPr>
            <a:xfrm>
              <a:off x="569061" y="184677"/>
              <a:ext cx="2009592" cy="264864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b="1" dirty="0">
                  <a:solidFill>
                    <a:schemeClr val="bg1"/>
                  </a:solidFill>
                  <a:latin typeface="Arial"/>
                </a:rPr>
                <a:t>EUFAR</a:t>
              </a:r>
            </a:p>
            <a:p>
              <a:pPr algn="ctr">
                <a:lnSpc>
                  <a:spcPct val="100000"/>
                </a:lnSpc>
              </a:pPr>
              <a:r>
                <a:rPr lang="it-IT" b="1" i="1" dirty="0" err="1">
                  <a:solidFill>
                    <a:schemeClr val="bg1"/>
                  </a:solidFill>
                  <a:latin typeface="Arial"/>
                </a:rPr>
                <a:t>Criterion</a:t>
              </a:r>
              <a:endParaRPr b="1" i="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1" name="Group 959">
            <a:extLst>
              <a:ext uri="{FF2B5EF4-FFF2-40B4-BE49-F238E27FC236}">
                <a16:creationId xmlns="" xmlns:a16="http://schemas.microsoft.com/office/drawing/2014/main" id="{1B679441-2FDF-6F4C-AB0C-08228BE1ED3F}"/>
              </a:ext>
            </a:extLst>
          </p:cNvPr>
          <p:cNvGrpSpPr/>
          <p:nvPr/>
        </p:nvGrpSpPr>
        <p:grpSpPr>
          <a:xfrm>
            <a:off x="6866587" y="1198119"/>
            <a:ext cx="2281496" cy="1209449"/>
            <a:chOff x="4061252" y="904275"/>
            <a:chExt cx="2281496" cy="1209449"/>
          </a:xfrm>
          <a:solidFill>
            <a:srgbClr val="0070C0"/>
          </a:solidFill>
        </p:grpSpPr>
        <p:sp>
          <p:nvSpPr>
            <p:cNvPr id="18" name="Figura a mano libera 17">
              <a:extLst>
                <a:ext uri="{FF2B5EF4-FFF2-40B4-BE49-F238E27FC236}">
                  <a16:creationId xmlns="" xmlns:a16="http://schemas.microsoft.com/office/drawing/2014/main" id="{F54AB9F4-4094-7A4E-AE83-94983599FC26}"/>
                </a:ext>
              </a:extLst>
            </p:cNvPr>
            <p:cNvSpPr/>
            <p:nvPr/>
          </p:nvSpPr>
          <p:spPr>
            <a:xfrm>
              <a:off x="4061252" y="904275"/>
              <a:ext cx="2281496" cy="1209449"/>
            </a:xfrm>
            <a:custGeom>
              <a:avLst/>
              <a:gdLst>
                <a:gd name="connsiteX0" fmla="*/ 723647 w 2281496"/>
                <a:gd name="connsiteY0" fmla="*/ 604724 h 1209449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2281496" h="1209449">
                  <a:moveTo>
                    <a:pt x="831496" y="0"/>
                  </a:moveTo>
                  <a:lnTo>
                    <a:pt x="2281496" y="0"/>
                  </a:lnTo>
                  <a:lnTo>
                    <a:pt x="1450000" y="1209449"/>
                  </a:lnTo>
                  <a:lnTo>
                    <a:pt x="0" y="1209449"/>
                  </a:lnTo>
                  <a:lnTo>
                    <a:pt x="831496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</p:sp>
        <p:sp>
          <p:nvSpPr>
            <p:cNvPr id="19" name="Text 960">
              <a:extLst>
                <a:ext uri="{FF2B5EF4-FFF2-40B4-BE49-F238E27FC236}">
                  <a16:creationId xmlns="" xmlns:a16="http://schemas.microsoft.com/office/drawing/2014/main" id="{5FBA3456-1D49-B047-A602-A73D7BADA93D}"/>
                </a:ext>
              </a:extLst>
            </p:cNvPr>
            <p:cNvSpPr txBox="1"/>
            <p:nvPr/>
          </p:nvSpPr>
          <p:spPr>
            <a:xfrm rot="-3329489">
              <a:off x="4595923" y="785353"/>
              <a:ext cx="1209449" cy="144729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it-IT" sz="1600" b="1" dirty="0">
                  <a:solidFill>
                    <a:schemeClr val="bg1"/>
                  </a:solidFill>
                  <a:latin typeface="Arial"/>
                </a:rPr>
                <a:t>ERIC</a:t>
              </a:r>
              <a:endParaRPr sz="1600" b="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2" name="Group 961">
            <a:extLst>
              <a:ext uri="{FF2B5EF4-FFF2-40B4-BE49-F238E27FC236}">
                <a16:creationId xmlns="" xmlns:a16="http://schemas.microsoft.com/office/drawing/2014/main" id="{48D81DA3-FC34-9344-B1DD-B873EA2FB3A4}"/>
              </a:ext>
            </a:extLst>
          </p:cNvPr>
          <p:cNvGrpSpPr/>
          <p:nvPr/>
        </p:nvGrpSpPr>
        <p:grpSpPr>
          <a:xfrm>
            <a:off x="8363081" y="1198119"/>
            <a:ext cx="2271496" cy="1209449"/>
            <a:chOff x="5511252" y="904275"/>
            <a:chExt cx="2271496" cy="1209449"/>
          </a:xfrm>
          <a:solidFill>
            <a:srgbClr val="0070C0"/>
          </a:solidFill>
        </p:grpSpPr>
        <p:sp>
          <p:nvSpPr>
            <p:cNvPr id="16" name="Figura a mano libera 15">
              <a:extLst>
                <a:ext uri="{FF2B5EF4-FFF2-40B4-BE49-F238E27FC236}">
                  <a16:creationId xmlns="" xmlns:a16="http://schemas.microsoft.com/office/drawing/2014/main" id="{D304B460-2BE6-ED4D-B9BF-C0F15AF863B3}"/>
                </a:ext>
              </a:extLst>
            </p:cNvPr>
            <p:cNvSpPr/>
            <p:nvPr/>
          </p:nvSpPr>
          <p:spPr>
            <a:xfrm>
              <a:off x="5511252" y="904275"/>
              <a:ext cx="2271496" cy="1209449"/>
            </a:xfrm>
            <a:custGeom>
              <a:avLst/>
              <a:gdLst>
                <a:gd name="connsiteX0" fmla="*/ 718918 w 2271496"/>
                <a:gd name="connsiteY0" fmla="*/ 604724 h 1209449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2271496" h="1209449">
                  <a:moveTo>
                    <a:pt x="831496" y="0"/>
                  </a:moveTo>
                  <a:lnTo>
                    <a:pt x="2271496" y="0"/>
                  </a:lnTo>
                  <a:lnTo>
                    <a:pt x="1440000" y="1209449"/>
                  </a:lnTo>
                  <a:lnTo>
                    <a:pt x="0" y="1209449"/>
                  </a:lnTo>
                  <a:lnTo>
                    <a:pt x="831496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</p:sp>
        <p:sp>
          <p:nvSpPr>
            <p:cNvPr id="17" name="Text 962">
              <a:extLst>
                <a:ext uri="{FF2B5EF4-FFF2-40B4-BE49-F238E27FC236}">
                  <a16:creationId xmlns="" xmlns:a16="http://schemas.microsoft.com/office/drawing/2014/main" id="{AA904EA1-68CB-4B4D-AD01-E4B0F90099B1}"/>
                </a:ext>
              </a:extLst>
            </p:cNvPr>
            <p:cNvSpPr txBox="1"/>
            <p:nvPr/>
          </p:nvSpPr>
          <p:spPr>
            <a:xfrm rot="-3329489">
              <a:off x="6041194" y="790082"/>
              <a:ext cx="1209449" cy="143783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it-IT" sz="1600" b="1" dirty="0" err="1">
                  <a:solidFill>
                    <a:schemeClr val="bg1"/>
                  </a:solidFill>
                  <a:latin typeface="Arial"/>
                </a:rPr>
                <a:t>Association</a:t>
              </a:r>
              <a:endParaRPr sz="1600" b="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3" name="Group 963">
            <a:extLst>
              <a:ext uri="{FF2B5EF4-FFF2-40B4-BE49-F238E27FC236}">
                <a16:creationId xmlns="" xmlns:a16="http://schemas.microsoft.com/office/drawing/2014/main" id="{A642D349-9CB0-CA41-9FFB-96774746570A}"/>
              </a:ext>
            </a:extLst>
          </p:cNvPr>
          <p:cNvGrpSpPr/>
          <p:nvPr/>
        </p:nvGrpSpPr>
        <p:grpSpPr>
          <a:xfrm>
            <a:off x="9860393" y="1195440"/>
            <a:ext cx="2281496" cy="1186046"/>
            <a:chOff x="6951252" y="904275"/>
            <a:chExt cx="2241496" cy="1209450"/>
          </a:xfrm>
          <a:solidFill>
            <a:srgbClr val="0070C0"/>
          </a:solidFill>
        </p:grpSpPr>
        <p:sp>
          <p:nvSpPr>
            <p:cNvPr id="14" name="Figura a mano libera 13">
              <a:extLst>
                <a:ext uri="{FF2B5EF4-FFF2-40B4-BE49-F238E27FC236}">
                  <a16:creationId xmlns="" xmlns:a16="http://schemas.microsoft.com/office/drawing/2014/main" id="{96363566-A014-1D44-AA16-F99B157B3976}"/>
                </a:ext>
              </a:extLst>
            </p:cNvPr>
            <p:cNvSpPr/>
            <p:nvPr/>
          </p:nvSpPr>
          <p:spPr>
            <a:xfrm>
              <a:off x="6951252" y="904275"/>
              <a:ext cx="2241496" cy="1209449"/>
            </a:xfrm>
            <a:custGeom>
              <a:avLst/>
              <a:gdLst>
                <a:gd name="connsiteX0" fmla="*/ 700001 w 2241496"/>
                <a:gd name="connsiteY0" fmla="*/ 604724 h 1209449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2241496" h="1209449">
                  <a:moveTo>
                    <a:pt x="831496" y="0"/>
                  </a:moveTo>
                  <a:lnTo>
                    <a:pt x="2241496" y="0"/>
                  </a:lnTo>
                  <a:lnTo>
                    <a:pt x="1410000" y="1209449"/>
                  </a:lnTo>
                  <a:lnTo>
                    <a:pt x="0" y="1209449"/>
                  </a:lnTo>
                  <a:lnTo>
                    <a:pt x="831496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</p:sp>
        <p:sp>
          <p:nvSpPr>
            <p:cNvPr id="15" name="Text 964">
              <a:extLst>
                <a:ext uri="{FF2B5EF4-FFF2-40B4-BE49-F238E27FC236}">
                  <a16:creationId xmlns="" xmlns:a16="http://schemas.microsoft.com/office/drawing/2014/main" id="{EDD228FC-6637-2745-A979-4FE3690EF381}"/>
                </a:ext>
              </a:extLst>
            </p:cNvPr>
            <p:cNvSpPr txBox="1"/>
            <p:nvPr/>
          </p:nvSpPr>
          <p:spPr>
            <a:xfrm rot="-3329489">
              <a:off x="7462277" y="808999"/>
              <a:ext cx="1209449" cy="14000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it-IT" sz="1600" b="1" dirty="0">
                  <a:solidFill>
                    <a:schemeClr val="bg1"/>
                  </a:solidFill>
                  <a:latin typeface="Arial"/>
                </a:rPr>
                <a:t>Foundation</a:t>
              </a:r>
              <a:endParaRPr sz="1600" b="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56" name="Figura a mano libera 55">
            <a:extLst>
              <a:ext uri="{FF2B5EF4-FFF2-40B4-BE49-F238E27FC236}">
                <a16:creationId xmlns="" xmlns:a16="http://schemas.microsoft.com/office/drawing/2014/main" id="{0AADD48D-EA9E-1F47-8A53-0AA9A8EC32BA}"/>
              </a:ext>
            </a:extLst>
          </p:cNvPr>
          <p:cNvSpPr/>
          <p:nvPr/>
        </p:nvSpPr>
        <p:spPr>
          <a:xfrm>
            <a:off x="742785" y="3369127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legal personality</a:t>
            </a:r>
          </a:p>
        </p:txBody>
      </p:sp>
      <p:sp>
        <p:nvSpPr>
          <p:cNvPr id="57" name="Figura a mano libera 56">
            <a:extLst>
              <a:ext uri="{FF2B5EF4-FFF2-40B4-BE49-F238E27FC236}">
                <a16:creationId xmlns="" xmlns:a16="http://schemas.microsoft.com/office/drawing/2014/main" id="{3E3EA8C7-4F80-0B4B-87FC-8361474DB341}"/>
              </a:ext>
            </a:extLst>
          </p:cNvPr>
          <p:cNvSpPr/>
          <p:nvPr/>
        </p:nvSpPr>
        <p:spPr>
          <a:xfrm>
            <a:off x="742785" y="3849127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structure</a:t>
            </a:r>
          </a:p>
        </p:txBody>
      </p:sp>
      <p:sp>
        <p:nvSpPr>
          <p:cNvPr id="58" name="Figura a mano libera 57">
            <a:extLst>
              <a:ext uri="{FF2B5EF4-FFF2-40B4-BE49-F238E27FC236}">
                <a16:creationId xmlns="" xmlns:a16="http://schemas.microsoft.com/office/drawing/2014/main" id="{68CDEB7C-A7EF-6745-A51C-815959369ED6}"/>
              </a:ext>
            </a:extLst>
          </p:cNvPr>
          <p:cNvSpPr/>
          <p:nvPr/>
        </p:nvSpPr>
        <p:spPr>
          <a:xfrm>
            <a:off x="742785" y="434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set-up</a:t>
            </a:r>
          </a:p>
        </p:txBody>
      </p:sp>
      <p:sp>
        <p:nvSpPr>
          <p:cNvPr id="59" name="Figura a mano libera 58">
            <a:extLst>
              <a:ext uri="{FF2B5EF4-FFF2-40B4-BE49-F238E27FC236}">
                <a16:creationId xmlns="" xmlns:a16="http://schemas.microsoft.com/office/drawing/2014/main" id="{5B3B6687-9B7E-734A-8A0D-8914C347B78A}"/>
              </a:ext>
            </a:extLst>
          </p:cNvPr>
          <p:cNvSpPr/>
          <p:nvPr/>
        </p:nvSpPr>
        <p:spPr>
          <a:xfrm>
            <a:off x="742785" y="482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imagine and European charter</a:t>
            </a:r>
          </a:p>
        </p:txBody>
      </p:sp>
      <p:sp>
        <p:nvSpPr>
          <p:cNvPr id="60" name="Figura a mano libera 59">
            <a:extLst>
              <a:ext uri="{FF2B5EF4-FFF2-40B4-BE49-F238E27FC236}">
                <a16:creationId xmlns="" xmlns:a16="http://schemas.microsoft.com/office/drawing/2014/main" id="{7475811F-A721-E045-8092-008929B10C05}"/>
              </a:ext>
            </a:extLst>
          </p:cNvPr>
          <p:cNvSpPr/>
          <p:nvPr/>
        </p:nvSpPr>
        <p:spPr>
          <a:xfrm>
            <a:off x="742785" y="530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liability</a:t>
            </a:r>
          </a:p>
        </p:txBody>
      </p:sp>
      <p:sp>
        <p:nvSpPr>
          <p:cNvPr id="61" name="Figura a mano libera 60">
            <a:extLst>
              <a:ext uri="{FF2B5EF4-FFF2-40B4-BE49-F238E27FC236}">
                <a16:creationId xmlns="" xmlns:a16="http://schemas.microsoft.com/office/drawing/2014/main" id="{F5C37D45-D102-524F-969D-C9F5586FCD6A}"/>
              </a:ext>
            </a:extLst>
          </p:cNvPr>
          <p:cNvSpPr/>
          <p:nvPr/>
        </p:nvSpPr>
        <p:spPr>
          <a:xfrm>
            <a:off x="742785" y="578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administration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="" xmlns:a16="http://schemas.microsoft.com/office/drawing/2014/main" id="{87522614-5CE8-7C40-88AD-0111C3819535}"/>
              </a:ext>
            </a:extLst>
          </p:cNvPr>
          <p:cNvGrpSpPr/>
          <p:nvPr/>
        </p:nvGrpSpPr>
        <p:grpSpPr>
          <a:xfrm>
            <a:off x="4181880" y="2409127"/>
            <a:ext cx="2650000" cy="960000"/>
            <a:chOff x="-48748" y="2113724"/>
            <a:chExt cx="2650000" cy="960000"/>
          </a:xfrm>
          <a:solidFill>
            <a:srgbClr val="0070C0"/>
          </a:solidFill>
        </p:grpSpPr>
        <p:sp>
          <p:nvSpPr>
            <p:cNvPr id="63" name="Figura a mano libera 62">
              <a:extLst>
                <a:ext uri="{FF2B5EF4-FFF2-40B4-BE49-F238E27FC236}">
                  <a16:creationId xmlns="" xmlns:a16="http://schemas.microsoft.com/office/drawing/2014/main" id="{24AA0BA5-46FF-BC44-BABE-944CEB2F36C1}"/>
                </a:ext>
              </a:extLst>
            </p:cNvPr>
            <p:cNvSpPr/>
            <p:nvPr/>
          </p:nvSpPr>
          <p:spPr>
            <a:xfrm>
              <a:off x="-48748" y="2113724"/>
              <a:ext cx="2650000" cy="480000"/>
            </a:xfrm>
            <a:custGeom>
              <a:avLst/>
              <a:gdLst>
                <a:gd name="connsiteX0" fmla="*/ 265000 w 2650000"/>
                <a:gd name="connsiteY0" fmla="*/ 240000 h 480000"/>
                <a:gd name="connsiteX1" fmla="*/ 530000 w 2650000"/>
                <a:gd name="connsiteY1" fmla="*/ 240000 h 480000"/>
                <a:gd name="connsiteX2" fmla="*/ 795000 w 2650000"/>
                <a:gd name="connsiteY2" fmla="*/ 240000 h 480000"/>
                <a:gd name="connsiteX3" fmla="*/ 1060000 w 2650000"/>
                <a:gd name="connsiteY3" fmla="*/ 240000 h 480000"/>
                <a:gd name="connsiteX4" fmla="*/ 1325000 w 2650000"/>
                <a:gd name="connsiteY4" fmla="*/ 240000 h 480000"/>
                <a:gd name="rtl" fmla="*/ 56693 w 2650000"/>
                <a:gd name="rtr" fmla="*/ 2586693 w 26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650000" h="480000">
                  <a:moveTo>
                    <a:pt x="0" y="0"/>
                  </a:moveTo>
                  <a:lnTo>
                    <a:pt x="2650000" y="0"/>
                  </a:lnTo>
                  <a:lnTo>
                    <a:pt x="2650000" y="480000"/>
                  </a:lnTo>
                  <a:lnTo>
                    <a:pt x="0" y="48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Compatibility with business and financial model</a:t>
              </a:r>
            </a:p>
          </p:txBody>
        </p:sp>
        <p:sp>
          <p:nvSpPr>
            <p:cNvPr id="64" name="Figura a mano libera 63">
              <a:extLst>
                <a:ext uri="{FF2B5EF4-FFF2-40B4-BE49-F238E27FC236}">
                  <a16:creationId xmlns="" xmlns:a16="http://schemas.microsoft.com/office/drawing/2014/main" id="{A96FB585-8B31-C647-8068-6E241F4790F6}"/>
                </a:ext>
              </a:extLst>
            </p:cNvPr>
            <p:cNvSpPr/>
            <p:nvPr/>
          </p:nvSpPr>
          <p:spPr>
            <a:xfrm>
              <a:off x="-48748" y="2593724"/>
              <a:ext cx="2650000" cy="480000"/>
            </a:xfrm>
            <a:custGeom>
              <a:avLst/>
              <a:gdLst>
                <a:gd name="connsiteX0" fmla="*/ 265000 w 2650000"/>
                <a:gd name="connsiteY0" fmla="*/ 240000 h 480000"/>
                <a:gd name="connsiteX1" fmla="*/ 530000 w 2650000"/>
                <a:gd name="connsiteY1" fmla="*/ 240000 h 480000"/>
                <a:gd name="connsiteX2" fmla="*/ 795000 w 2650000"/>
                <a:gd name="connsiteY2" fmla="*/ 240000 h 480000"/>
                <a:gd name="connsiteX3" fmla="*/ 1060000 w 2650000"/>
                <a:gd name="connsiteY3" fmla="*/ 240000 h 480000"/>
                <a:gd name="connsiteX4" fmla="*/ 1325000 w 2650000"/>
                <a:gd name="connsiteY4" fmla="*/ 240000 h 480000"/>
                <a:gd name="rtl" fmla="*/ 56693 w 2650000"/>
                <a:gd name="rtr" fmla="*/ 2586693 w 26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650000" h="480000">
                  <a:moveTo>
                    <a:pt x="0" y="0"/>
                  </a:moveTo>
                  <a:lnTo>
                    <a:pt x="2650000" y="0"/>
                  </a:lnTo>
                  <a:lnTo>
                    <a:pt x="2650000" y="480000"/>
                  </a:lnTo>
                  <a:lnTo>
                    <a:pt x="0" y="48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Ownership</a:t>
              </a:r>
            </a:p>
          </p:txBody>
        </p:sp>
      </p:grpSp>
      <p:grpSp>
        <p:nvGrpSpPr>
          <p:cNvPr id="65" name="Group 955">
            <a:extLst>
              <a:ext uri="{FF2B5EF4-FFF2-40B4-BE49-F238E27FC236}">
                <a16:creationId xmlns="" xmlns:a16="http://schemas.microsoft.com/office/drawing/2014/main" id="{392E13C7-7945-244B-A27A-26005289D1A8}"/>
              </a:ext>
            </a:extLst>
          </p:cNvPr>
          <p:cNvGrpSpPr/>
          <p:nvPr/>
        </p:nvGrpSpPr>
        <p:grpSpPr>
          <a:xfrm>
            <a:off x="4162437" y="458997"/>
            <a:ext cx="3481496" cy="2648646"/>
            <a:chOff x="-48748" y="184677"/>
            <a:chExt cx="3481496" cy="2648646"/>
          </a:xfrm>
          <a:solidFill>
            <a:srgbClr val="0070C0"/>
          </a:solidFill>
        </p:grpSpPr>
        <p:sp>
          <p:nvSpPr>
            <p:cNvPr id="66" name="Figura a mano libera 65">
              <a:extLst>
                <a:ext uri="{FF2B5EF4-FFF2-40B4-BE49-F238E27FC236}">
                  <a16:creationId xmlns="" xmlns:a16="http://schemas.microsoft.com/office/drawing/2014/main" id="{302E60A8-D9B2-1C4C-AEFA-CB125319DF19}"/>
                </a:ext>
              </a:extLst>
            </p:cNvPr>
            <p:cNvSpPr/>
            <p:nvPr/>
          </p:nvSpPr>
          <p:spPr>
            <a:xfrm>
              <a:off x="-48748" y="904275"/>
              <a:ext cx="3481496" cy="1209449"/>
            </a:xfrm>
            <a:custGeom>
              <a:avLst/>
              <a:gdLst>
                <a:gd name="connsiteX0" fmla="*/ 1324323 w 3481496"/>
                <a:gd name="connsiteY0" fmla="*/ 604724 h 1209449"/>
              </a:gdLst>
              <a:ahLst/>
              <a:cxnLst>
                <a:cxn ang="0">
                  <a:pos x="connsiteX0" y="connsiteY0"/>
                </a:cxn>
              </a:cxnLst>
              <a:rect l="0" t="0" r="0" b="0"/>
              <a:pathLst>
                <a:path w="3481496" h="1209449">
                  <a:moveTo>
                    <a:pt x="831496" y="0"/>
                  </a:moveTo>
                  <a:lnTo>
                    <a:pt x="3481496" y="0"/>
                  </a:lnTo>
                  <a:lnTo>
                    <a:pt x="2650000" y="1209449"/>
                  </a:lnTo>
                  <a:lnTo>
                    <a:pt x="0" y="1209449"/>
                  </a:lnTo>
                  <a:lnTo>
                    <a:pt x="831496" y="0"/>
                  </a:lnTo>
                  <a:close/>
                </a:path>
              </a:pathLst>
            </a:custGeom>
            <a:grpFill/>
            <a:ln w="10000" cap="flat">
              <a:solidFill>
                <a:srgbClr val="D3D3D3"/>
              </a:solidFill>
              <a:bevel/>
            </a:ln>
          </p:spPr>
        </p:sp>
        <p:sp>
          <p:nvSpPr>
            <p:cNvPr id="67" name="Text 956">
              <a:extLst>
                <a:ext uri="{FF2B5EF4-FFF2-40B4-BE49-F238E27FC236}">
                  <a16:creationId xmlns="" xmlns:a16="http://schemas.microsoft.com/office/drawing/2014/main" id="{B0AD51E7-13B6-9647-8855-E10C71F47BB0}"/>
                </a:ext>
              </a:extLst>
            </p:cNvPr>
            <p:cNvSpPr txBox="1"/>
            <p:nvPr/>
          </p:nvSpPr>
          <p:spPr>
            <a:xfrm>
              <a:off x="506467" y="184677"/>
              <a:ext cx="2169492" cy="264864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b="1" dirty="0">
                  <a:solidFill>
                    <a:schemeClr val="bg1"/>
                  </a:solidFill>
                  <a:latin typeface="Arial"/>
                </a:rPr>
                <a:t>MARINERG-I</a:t>
              </a:r>
            </a:p>
            <a:p>
              <a:pPr algn="ctr">
                <a:lnSpc>
                  <a:spcPct val="100000"/>
                </a:lnSpc>
              </a:pPr>
              <a:r>
                <a:rPr lang="it-IT" b="1" i="1" dirty="0" err="1">
                  <a:solidFill>
                    <a:schemeClr val="bg1"/>
                  </a:solidFill>
                  <a:latin typeface="Arial"/>
                </a:rPr>
                <a:t>Criterion</a:t>
              </a:r>
              <a:endParaRPr b="1" i="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68" name="Figura a mano libera 67">
            <a:extLst>
              <a:ext uri="{FF2B5EF4-FFF2-40B4-BE49-F238E27FC236}">
                <a16:creationId xmlns="" xmlns:a16="http://schemas.microsoft.com/office/drawing/2014/main" id="{8D7FC23C-903A-CC45-95A0-4601712C4B93}"/>
              </a:ext>
            </a:extLst>
          </p:cNvPr>
          <p:cNvSpPr/>
          <p:nvPr/>
        </p:nvSpPr>
        <p:spPr>
          <a:xfrm>
            <a:off x="4181880" y="3369127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 legal structure</a:t>
            </a:r>
          </a:p>
        </p:txBody>
      </p:sp>
      <p:sp>
        <p:nvSpPr>
          <p:cNvPr id="69" name="Figura a mano libera 68">
            <a:extLst>
              <a:ext uri="{FF2B5EF4-FFF2-40B4-BE49-F238E27FC236}">
                <a16:creationId xmlns="" xmlns:a16="http://schemas.microsoft.com/office/drawing/2014/main" id="{8D196EF9-F5FC-7340-803C-50155563FB52}"/>
              </a:ext>
            </a:extLst>
          </p:cNvPr>
          <p:cNvSpPr/>
          <p:nvPr/>
        </p:nvSpPr>
        <p:spPr>
          <a:xfrm>
            <a:off x="4181880" y="3849127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70" name="Figura a mano libera 69">
            <a:extLst>
              <a:ext uri="{FF2B5EF4-FFF2-40B4-BE49-F238E27FC236}">
                <a16:creationId xmlns="" xmlns:a16="http://schemas.microsoft.com/office/drawing/2014/main" id="{8D3AFA6A-D71A-CE43-A5AF-29D5814E67C8}"/>
              </a:ext>
            </a:extLst>
          </p:cNvPr>
          <p:cNvSpPr/>
          <p:nvPr/>
        </p:nvSpPr>
        <p:spPr>
          <a:xfrm>
            <a:off x="4181880" y="434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complexity/timeframe</a:t>
            </a:r>
          </a:p>
        </p:txBody>
      </p:sp>
      <p:sp>
        <p:nvSpPr>
          <p:cNvPr id="71" name="Figura a mano libera 70">
            <a:extLst>
              <a:ext uri="{FF2B5EF4-FFF2-40B4-BE49-F238E27FC236}">
                <a16:creationId xmlns="" xmlns:a16="http://schemas.microsoft.com/office/drawing/2014/main" id="{AC2A8491-F46B-3247-856E-E8E72F9F6CCE}"/>
              </a:ext>
            </a:extLst>
          </p:cNvPr>
          <p:cNvSpPr/>
          <p:nvPr/>
        </p:nvSpPr>
        <p:spPr>
          <a:xfrm>
            <a:off x="4181880" y="482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 for EU distributed RIs</a:t>
            </a:r>
          </a:p>
        </p:txBody>
      </p:sp>
      <p:sp>
        <p:nvSpPr>
          <p:cNvPr id="72" name="Figura a mano libera 71">
            <a:extLst>
              <a:ext uri="{FF2B5EF4-FFF2-40B4-BE49-F238E27FC236}">
                <a16:creationId xmlns="" xmlns:a16="http://schemas.microsoft.com/office/drawing/2014/main" id="{3384E515-36C1-D645-85F6-8882E69432E7}"/>
              </a:ext>
            </a:extLst>
          </p:cNvPr>
          <p:cNvSpPr/>
          <p:nvPr/>
        </p:nvSpPr>
        <p:spPr>
          <a:xfrm>
            <a:off x="4181880" y="530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liability</a:t>
            </a:r>
          </a:p>
        </p:txBody>
      </p:sp>
      <p:sp>
        <p:nvSpPr>
          <p:cNvPr id="73" name="Figura a mano libera 72">
            <a:extLst>
              <a:ext uri="{FF2B5EF4-FFF2-40B4-BE49-F238E27FC236}">
                <a16:creationId xmlns="" xmlns:a16="http://schemas.microsoft.com/office/drawing/2014/main" id="{AC852B88-DDD9-D241-AAB5-C750CE55633C}"/>
              </a:ext>
            </a:extLst>
          </p:cNvPr>
          <p:cNvSpPr/>
          <p:nvPr/>
        </p:nvSpPr>
        <p:spPr>
          <a:xfrm>
            <a:off x="4181880" y="5783066"/>
            <a:ext cx="2650000" cy="480000"/>
          </a:xfrm>
          <a:custGeom>
            <a:avLst/>
            <a:gdLst>
              <a:gd name="connsiteX0" fmla="*/ 265000 w 2650000"/>
              <a:gd name="connsiteY0" fmla="*/ 240000 h 480000"/>
              <a:gd name="connsiteX1" fmla="*/ 530000 w 2650000"/>
              <a:gd name="connsiteY1" fmla="*/ 240000 h 480000"/>
              <a:gd name="connsiteX2" fmla="*/ 795000 w 2650000"/>
              <a:gd name="connsiteY2" fmla="*/ 240000 h 480000"/>
              <a:gd name="connsiteX3" fmla="*/ 1060000 w 2650000"/>
              <a:gd name="connsiteY3" fmla="*/ 240000 h 480000"/>
              <a:gd name="connsiteX4" fmla="*/ 1325000 w 2650000"/>
              <a:gd name="connsiteY4" fmla="*/ 240000 h 480000"/>
              <a:gd name="rtl" fmla="*/ 56693 w 2650000"/>
              <a:gd name="rtr" fmla="*/ 2586693 w 26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650000" h="480000">
                <a:moveTo>
                  <a:pt x="0" y="0"/>
                </a:moveTo>
                <a:lnTo>
                  <a:pt x="2650000" y="0"/>
                </a:lnTo>
                <a:lnTo>
                  <a:pt x="26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for non-EU countries</a:t>
            </a:r>
          </a:p>
        </p:txBody>
      </p:sp>
      <p:sp>
        <p:nvSpPr>
          <p:cNvPr id="74" name="Figura a mano libera 73">
            <a:extLst>
              <a:ext uri="{FF2B5EF4-FFF2-40B4-BE49-F238E27FC236}">
                <a16:creationId xmlns="" xmlns:a16="http://schemas.microsoft.com/office/drawing/2014/main" id="{85A6A253-90C5-3948-841C-D85A072F1910}"/>
              </a:ext>
            </a:extLst>
          </p:cNvPr>
          <p:cNvSpPr/>
          <p:nvPr/>
        </p:nvSpPr>
        <p:spPr>
          <a:xfrm>
            <a:off x="6878374" y="2392070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77" name="Figura a mano libera 76">
            <a:extLst>
              <a:ext uri="{FF2B5EF4-FFF2-40B4-BE49-F238E27FC236}">
                <a16:creationId xmlns="" xmlns:a16="http://schemas.microsoft.com/office/drawing/2014/main" id="{4EAEDF83-99E5-F946-9281-4CC63192D34F}"/>
              </a:ext>
            </a:extLst>
          </p:cNvPr>
          <p:cNvSpPr/>
          <p:nvPr/>
        </p:nvSpPr>
        <p:spPr>
          <a:xfrm>
            <a:off x="6878374" y="288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78" name="Figura a mano libera 77">
            <a:extLst>
              <a:ext uri="{FF2B5EF4-FFF2-40B4-BE49-F238E27FC236}">
                <a16:creationId xmlns="" xmlns:a16="http://schemas.microsoft.com/office/drawing/2014/main" id="{196E799F-8667-0244-9835-C481D7364DB0}"/>
              </a:ext>
            </a:extLst>
          </p:cNvPr>
          <p:cNvSpPr/>
          <p:nvPr/>
        </p:nvSpPr>
        <p:spPr>
          <a:xfrm>
            <a:off x="6878374" y="48230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79" name="Figura a mano libera 78">
            <a:extLst>
              <a:ext uri="{FF2B5EF4-FFF2-40B4-BE49-F238E27FC236}">
                <a16:creationId xmlns="" xmlns:a16="http://schemas.microsoft.com/office/drawing/2014/main" id="{0FB643CE-596B-C54F-9254-31CD19A817C0}"/>
              </a:ext>
            </a:extLst>
          </p:cNvPr>
          <p:cNvSpPr/>
          <p:nvPr/>
        </p:nvSpPr>
        <p:spPr>
          <a:xfrm>
            <a:off x="6878374" y="384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0" name="Figura a mano libera 79">
            <a:extLst>
              <a:ext uri="{FF2B5EF4-FFF2-40B4-BE49-F238E27FC236}">
                <a16:creationId xmlns="" xmlns:a16="http://schemas.microsoft.com/office/drawing/2014/main" id="{6BF3919A-C464-CA4E-B85A-2F9F07CB9EF1}"/>
              </a:ext>
            </a:extLst>
          </p:cNvPr>
          <p:cNvSpPr/>
          <p:nvPr/>
        </p:nvSpPr>
        <p:spPr>
          <a:xfrm>
            <a:off x="6878374" y="43430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1" name="Figura a mano libera 80">
            <a:extLst>
              <a:ext uri="{FF2B5EF4-FFF2-40B4-BE49-F238E27FC236}">
                <a16:creationId xmlns="" xmlns:a16="http://schemas.microsoft.com/office/drawing/2014/main" id="{D33836A5-C300-8142-AF73-DBF87D3CB7C4}"/>
              </a:ext>
            </a:extLst>
          </p:cNvPr>
          <p:cNvSpPr/>
          <p:nvPr/>
        </p:nvSpPr>
        <p:spPr>
          <a:xfrm>
            <a:off x="6878374" y="58023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2" name="Figura a mano libera 81">
            <a:extLst>
              <a:ext uri="{FF2B5EF4-FFF2-40B4-BE49-F238E27FC236}">
                <a16:creationId xmlns="" xmlns:a16="http://schemas.microsoft.com/office/drawing/2014/main" id="{25CDBEDE-EAB9-F04F-80E3-9D05AC6FB514}"/>
              </a:ext>
            </a:extLst>
          </p:cNvPr>
          <p:cNvSpPr/>
          <p:nvPr/>
        </p:nvSpPr>
        <p:spPr>
          <a:xfrm>
            <a:off x="6878374" y="53223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3" name="Figura a mano libera 82">
            <a:extLst>
              <a:ext uri="{FF2B5EF4-FFF2-40B4-BE49-F238E27FC236}">
                <a16:creationId xmlns="" xmlns:a16="http://schemas.microsoft.com/office/drawing/2014/main" id="{89C85BCE-6345-0C4C-AF61-762D1674F4D6}"/>
              </a:ext>
            </a:extLst>
          </p:cNvPr>
          <p:cNvSpPr/>
          <p:nvPr/>
        </p:nvSpPr>
        <p:spPr>
          <a:xfrm>
            <a:off x="8355756" y="336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4" name="Figura a mano libera 83">
            <a:extLst>
              <a:ext uri="{FF2B5EF4-FFF2-40B4-BE49-F238E27FC236}">
                <a16:creationId xmlns="" xmlns:a16="http://schemas.microsoft.com/office/drawing/2014/main" id="{44309556-AADE-A047-A8D4-09191ED6C2FF}"/>
              </a:ext>
            </a:extLst>
          </p:cNvPr>
          <p:cNvSpPr/>
          <p:nvPr/>
        </p:nvSpPr>
        <p:spPr>
          <a:xfrm>
            <a:off x="8355756" y="2392070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5" name="Figura a mano libera 84">
            <a:extLst>
              <a:ext uri="{FF2B5EF4-FFF2-40B4-BE49-F238E27FC236}">
                <a16:creationId xmlns="" xmlns:a16="http://schemas.microsoft.com/office/drawing/2014/main" id="{E6A83F15-720D-4641-BAA8-486F463E0795}"/>
              </a:ext>
            </a:extLst>
          </p:cNvPr>
          <p:cNvSpPr/>
          <p:nvPr/>
        </p:nvSpPr>
        <p:spPr>
          <a:xfrm>
            <a:off x="8355756" y="288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6" name="Figura a mano libera 85">
            <a:extLst>
              <a:ext uri="{FF2B5EF4-FFF2-40B4-BE49-F238E27FC236}">
                <a16:creationId xmlns="" xmlns:a16="http://schemas.microsoft.com/office/drawing/2014/main" id="{75763F97-C4AC-5C40-8578-18E19D07FDAD}"/>
              </a:ext>
            </a:extLst>
          </p:cNvPr>
          <p:cNvSpPr/>
          <p:nvPr/>
        </p:nvSpPr>
        <p:spPr>
          <a:xfrm>
            <a:off x="8355756" y="48230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7" name="Figura a mano libera 86">
            <a:extLst>
              <a:ext uri="{FF2B5EF4-FFF2-40B4-BE49-F238E27FC236}">
                <a16:creationId xmlns="" xmlns:a16="http://schemas.microsoft.com/office/drawing/2014/main" id="{7A004A92-2670-FF40-BA0A-F9FA0F6E5EC6}"/>
              </a:ext>
            </a:extLst>
          </p:cNvPr>
          <p:cNvSpPr/>
          <p:nvPr/>
        </p:nvSpPr>
        <p:spPr>
          <a:xfrm>
            <a:off x="8355756" y="3847568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8" name="Figura a mano libera 87">
            <a:extLst>
              <a:ext uri="{FF2B5EF4-FFF2-40B4-BE49-F238E27FC236}">
                <a16:creationId xmlns="" xmlns:a16="http://schemas.microsoft.com/office/drawing/2014/main" id="{6BACC73E-A1CA-9947-8C6F-175572D5B7FA}"/>
              </a:ext>
            </a:extLst>
          </p:cNvPr>
          <p:cNvSpPr/>
          <p:nvPr/>
        </p:nvSpPr>
        <p:spPr>
          <a:xfrm>
            <a:off x="8355756" y="43430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9" name="Figura a mano libera 88">
            <a:extLst>
              <a:ext uri="{FF2B5EF4-FFF2-40B4-BE49-F238E27FC236}">
                <a16:creationId xmlns="" xmlns:a16="http://schemas.microsoft.com/office/drawing/2014/main" id="{FEB96658-0B6B-4A41-A802-FBB6A244F154}"/>
              </a:ext>
            </a:extLst>
          </p:cNvPr>
          <p:cNvSpPr/>
          <p:nvPr/>
        </p:nvSpPr>
        <p:spPr>
          <a:xfrm>
            <a:off x="8355756" y="58023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0" name="Figura a mano libera 89">
            <a:extLst>
              <a:ext uri="{FF2B5EF4-FFF2-40B4-BE49-F238E27FC236}">
                <a16:creationId xmlns="" xmlns:a16="http://schemas.microsoft.com/office/drawing/2014/main" id="{425FD53D-B4B4-B449-A813-5B6CCA501398}"/>
              </a:ext>
            </a:extLst>
          </p:cNvPr>
          <p:cNvSpPr/>
          <p:nvPr/>
        </p:nvSpPr>
        <p:spPr>
          <a:xfrm>
            <a:off x="8355756" y="5322366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1" name="Figura a mano libera 90">
            <a:extLst>
              <a:ext uri="{FF2B5EF4-FFF2-40B4-BE49-F238E27FC236}">
                <a16:creationId xmlns="" xmlns:a16="http://schemas.microsoft.com/office/drawing/2014/main" id="{F468B8B8-4CD0-5C4E-9FEC-C486302F47E0}"/>
              </a:ext>
            </a:extLst>
          </p:cNvPr>
          <p:cNvSpPr/>
          <p:nvPr/>
        </p:nvSpPr>
        <p:spPr>
          <a:xfrm>
            <a:off x="9860393" y="3372481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2" name="Figura a mano libera 91">
            <a:extLst>
              <a:ext uri="{FF2B5EF4-FFF2-40B4-BE49-F238E27FC236}">
                <a16:creationId xmlns="" xmlns:a16="http://schemas.microsoft.com/office/drawing/2014/main" id="{7261367B-1889-A24D-ABFE-D30074E40C84}"/>
              </a:ext>
            </a:extLst>
          </p:cNvPr>
          <p:cNvSpPr/>
          <p:nvPr/>
        </p:nvSpPr>
        <p:spPr>
          <a:xfrm>
            <a:off x="9860393" y="2396983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3" name="Figura a mano libera 92">
            <a:extLst>
              <a:ext uri="{FF2B5EF4-FFF2-40B4-BE49-F238E27FC236}">
                <a16:creationId xmlns="" xmlns:a16="http://schemas.microsoft.com/office/drawing/2014/main" id="{2F54A3DD-41F5-7342-91BB-5A4DC217DAA1}"/>
              </a:ext>
            </a:extLst>
          </p:cNvPr>
          <p:cNvSpPr/>
          <p:nvPr/>
        </p:nvSpPr>
        <p:spPr>
          <a:xfrm>
            <a:off x="9860393" y="2892481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1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4" name="Figura a mano libera 93">
            <a:extLst>
              <a:ext uri="{FF2B5EF4-FFF2-40B4-BE49-F238E27FC236}">
                <a16:creationId xmlns="" xmlns:a16="http://schemas.microsoft.com/office/drawing/2014/main" id="{86C86031-7857-A748-BB56-F3FB1BB2DC8C}"/>
              </a:ext>
            </a:extLst>
          </p:cNvPr>
          <p:cNvSpPr/>
          <p:nvPr/>
        </p:nvSpPr>
        <p:spPr>
          <a:xfrm>
            <a:off x="9860393" y="4827979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5" name="Figura a mano libera 94">
            <a:extLst>
              <a:ext uri="{FF2B5EF4-FFF2-40B4-BE49-F238E27FC236}">
                <a16:creationId xmlns="" xmlns:a16="http://schemas.microsoft.com/office/drawing/2014/main" id="{FD0060FF-B9E3-4449-A4F3-2713EDBFEE48}"/>
              </a:ext>
            </a:extLst>
          </p:cNvPr>
          <p:cNvSpPr/>
          <p:nvPr/>
        </p:nvSpPr>
        <p:spPr>
          <a:xfrm>
            <a:off x="9860393" y="3852481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6" name="Figura a mano libera 95">
            <a:extLst>
              <a:ext uri="{FF2B5EF4-FFF2-40B4-BE49-F238E27FC236}">
                <a16:creationId xmlns="" xmlns:a16="http://schemas.microsoft.com/office/drawing/2014/main" id="{C0C2D793-FAE0-BF44-80E7-70E5F4B9F2F8}"/>
              </a:ext>
            </a:extLst>
          </p:cNvPr>
          <p:cNvSpPr/>
          <p:nvPr/>
        </p:nvSpPr>
        <p:spPr>
          <a:xfrm>
            <a:off x="9860393" y="4347979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7" name="Figura a mano libera 96">
            <a:extLst>
              <a:ext uri="{FF2B5EF4-FFF2-40B4-BE49-F238E27FC236}">
                <a16:creationId xmlns="" xmlns:a16="http://schemas.microsoft.com/office/drawing/2014/main" id="{BCBAE170-A746-5F4B-AAD6-6644F878337E}"/>
              </a:ext>
            </a:extLst>
          </p:cNvPr>
          <p:cNvSpPr/>
          <p:nvPr/>
        </p:nvSpPr>
        <p:spPr>
          <a:xfrm>
            <a:off x="9860393" y="5807279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3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8" name="Figura a mano libera 97">
            <a:extLst>
              <a:ext uri="{FF2B5EF4-FFF2-40B4-BE49-F238E27FC236}">
                <a16:creationId xmlns="" xmlns:a16="http://schemas.microsoft.com/office/drawing/2014/main" id="{7F719135-3A7A-F241-88EB-76125D41C327}"/>
              </a:ext>
            </a:extLst>
          </p:cNvPr>
          <p:cNvSpPr/>
          <p:nvPr/>
        </p:nvSpPr>
        <p:spPr>
          <a:xfrm>
            <a:off x="9860393" y="5327279"/>
            <a:ext cx="1450000" cy="480000"/>
          </a:xfrm>
          <a:custGeom>
            <a:avLst/>
            <a:gdLst>
              <a:gd name="connsiteX0" fmla="*/ 145000 w 1450000"/>
              <a:gd name="connsiteY0" fmla="*/ 240000 h 480000"/>
              <a:gd name="connsiteX1" fmla="*/ 290000 w 1450000"/>
              <a:gd name="connsiteY1" fmla="*/ 240000 h 480000"/>
              <a:gd name="connsiteX2" fmla="*/ 435000 w 1450000"/>
              <a:gd name="connsiteY2" fmla="*/ 240000 h 480000"/>
              <a:gd name="connsiteX3" fmla="*/ 580000 w 1450000"/>
              <a:gd name="connsiteY3" fmla="*/ 240000 h 480000"/>
              <a:gd name="connsiteX4" fmla="*/ 725000 w 1450000"/>
              <a:gd name="connsiteY4" fmla="*/ 240000 h 480000"/>
              <a:gd name="rtl" fmla="*/ 56693 w 1450000"/>
              <a:gd name="rtr" fmla="*/ 1386693 w 14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1450000" h="480000">
                <a:moveTo>
                  <a:pt x="0" y="0"/>
                </a:moveTo>
                <a:lnTo>
                  <a:pt x="1450000" y="0"/>
                </a:lnTo>
                <a:lnTo>
                  <a:pt x="1450000" y="480000"/>
                </a:lnTo>
                <a:lnTo>
                  <a:pt x="0" y="48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000" cap="flat">
            <a:solidFill>
              <a:srgbClr val="D3D3D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404040"/>
                </a:solidFill>
                <a:latin typeface="Arial"/>
              </a:rPr>
              <a:t>2</a:t>
            </a:r>
            <a:endParaRPr sz="20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0" name="Rettangolo 99">
            <a:extLst>
              <a:ext uri="{FF2B5EF4-FFF2-40B4-BE49-F238E27FC236}">
                <a16:creationId xmlns="" xmlns:a16="http://schemas.microsoft.com/office/drawing/2014/main" id="{A0A40E11-AF9E-2E45-8B57-EEB9D701553B}"/>
              </a:ext>
            </a:extLst>
          </p:cNvPr>
          <p:cNvSpPr/>
          <p:nvPr/>
        </p:nvSpPr>
        <p:spPr>
          <a:xfrm>
            <a:off x="1228876" y="797764"/>
            <a:ext cx="1039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EVALUATION CRITERIA FOR THE SELECTION OF A LEGAL MODELS</a:t>
            </a: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itolo 1">
            <a:extLst>
              <a:ext uri="{FF2B5EF4-FFF2-40B4-BE49-F238E27FC236}">
                <a16:creationId xmlns="" xmlns:a16="http://schemas.microsoft.com/office/drawing/2014/main" id="{999700BC-FD36-354C-A28A-3FF1E376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15" y="-373043"/>
            <a:ext cx="8610600" cy="1293028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Desktop Analysis </a:t>
            </a:r>
            <a:r>
              <a:rPr lang="en-GB" sz="3200" i="1" cap="none" dirty="0"/>
              <a:t>– first results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cap="none" dirty="0"/>
          </a:p>
        </p:txBody>
      </p:sp>
      <p:sp>
        <p:nvSpPr>
          <p:cNvPr id="102" name="Rettangolo 101">
            <a:extLst>
              <a:ext uri="{FF2B5EF4-FFF2-40B4-BE49-F238E27FC236}">
                <a16:creationId xmlns="" xmlns:a16="http://schemas.microsoft.com/office/drawing/2014/main" id="{8F2DCD2B-CE1B-2E40-9FF3-43F51F36CD68}"/>
              </a:ext>
            </a:extLst>
          </p:cNvPr>
          <p:cNvSpPr/>
          <p:nvPr/>
        </p:nvSpPr>
        <p:spPr>
          <a:xfrm>
            <a:off x="6878374" y="6420086"/>
            <a:ext cx="430117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Score: 1 – less favourable; 2- neutral; 3- favourable </a:t>
            </a:r>
            <a:endParaRPr lang="en-GB" sz="1400" dirty="0"/>
          </a:p>
        </p:txBody>
      </p:sp>
      <p:sp>
        <p:nvSpPr>
          <p:cNvPr id="103" name="Rettangolo 102">
            <a:extLst>
              <a:ext uri="{FF2B5EF4-FFF2-40B4-BE49-F238E27FC236}">
                <a16:creationId xmlns="" xmlns:a16="http://schemas.microsoft.com/office/drawing/2014/main" id="{1B09EF7D-EFC9-6A4E-B6A1-CA72F6ED2577}"/>
              </a:ext>
            </a:extLst>
          </p:cNvPr>
          <p:cNvSpPr/>
          <p:nvPr/>
        </p:nvSpPr>
        <p:spPr>
          <a:xfrm rot="16200000">
            <a:off x="7603644" y="2311650"/>
            <a:ext cx="8837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Marinerg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SWOT Analysis of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Environment </a:t>
            </a:r>
          </a:p>
        </p:txBody>
      </p:sp>
      <p:sp>
        <p:nvSpPr>
          <p:cNvPr id="104" name="Rettangolo 103">
            <a:extLst>
              <a:ext uri="{FF2B5EF4-FFF2-40B4-BE49-F238E27FC236}">
                <a16:creationId xmlns="" xmlns:a16="http://schemas.microsoft.com/office/drawing/2014/main" id="{0B55A9D8-7C69-B045-9266-33DB15A6397F}"/>
              </a:ext>
            </a:extLst>
          </p:cNvPr>
          <p:cNvSpPr/>
          <p:nvPr/>
        </p:nvSpPr>
        <p:spPr>
          <a:xfrm rot="16200000">
            <a:off x="7264836" y="2180251"/>
            <a:ext cx="90938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EUFAR </a:t>
            </a:r>
          </a:p>
        </p:txBody>
      </p:sp>
    </p:spTree>
    <p:extLst>
      <p:ext uri="{BB962C8B-B14F-4D97-AF65-F5344CB8AC3E}">
        <p14:creationId xmlns:p14="http://schemas.microsoft.com/office/powerpoint/2010/main" val="6485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/>
    </p:bldLst>
  </p:timing>
</p:sld>
</file>

<file path=ppt/theme/theme1.xml><?xml version="1.0" encoding="utf-8"?>
<a:theme xmlns:a="http://schemas.openxmlformats.org/drawingml/2006/main" name="Rasto de Vapor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asto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sto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909</Words>
  <Application>Microsoft Office PowerPoint</Application>
  <PresentationFormat>Aangepast</PresentationFormat>
  <Paragraphs>223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Rasto de Vapor</vt:lpstr>
      <vt:lpstr>PowerPoint-presentatie</vt:lpstr>
      <vt:lpstr>Toward a long-term sustainable FLEETS coordination PLATFORM</vt:lpstr>
      <vt:lpstr>a long-term TA system  MOtivation</vt:lpstr>
      <vt:lpstr>a long-term TA system  MOtivation</vt:lpstr>
      <vt:lpstr>… in Horizon Europe? </vt:lpstr>
      <vt:lpstr>PowerPoint-presentatie</vt:lpstr>
      <vt:lpstr>Overview of Ris legal models</vt:lpstr>
      <vt:lpstr>Desktop Analysis web document and projects deliverables</vt:lpstr>
      <vt:lpstr>Desktop Analysis – first results </vt:lpstr>
      <vt:lpstr>ON-GOING ACTIVITIES Cost Benefit Analysis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Sá</dc:creator>
  <cp:lastModifiedBy>Lieven Naudts</cp:lastModifiedBy>
  <cp:revision>365</cp:revision>
  <dcterms:created xsi:type="dcterms:W3CDTF">2019-02-22T12:28:36Z</dcterms:created>
  <dcterms:modified xsi:type="dcterms:W3CDTF">2019-06-18T14:34:13Z</dcterms:modified>
</cp:coreProperties>
</file>